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7" r:id="rId5"/>
    <p:sldId id="259" r:id="rId6"/>
    <p:sldId id="260" r:id="rId7"/>
    <p:sldId id="261" r:id="rId8"/>
    <p:sldId id="262" r:id="rId9"/>
    <p:sldId id="263" r:id="rId10"/>
    <p:sldId id="264" r:id="rId11"/>
    <p:sldId id="265" r:id="rId12"/>
    <p:sldId id="266" r:id="rId13"/>
    <p:sldId id="267" r:id="rId14"/>
    <p:sldId id="268" r:id="rId15"/>
    <p:sldId id="276"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BEBD"/>
    <a:srgbClr val="DB69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Estilo Claro 2 - Destaqu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660"/>
  </p:normalViewPr>
  <p:slideViewPr>
    <p:cSldViewPr snapToGrid="0">
      <p:cViewPr varScale="1">
        <p:scale>
          <a:sx n="80" d="100"/>
          <a:sy n="80" d="100"/>
        </p:scale>
        <p:origin x="-90"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pt-BR"/>
              <a:t>Clique para editar o título mestre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t-BR"/>
              <a:t>Clique para editar o título mestre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6DFF08F-DC6B-4601-B491-B0F83F6DD2DA}" type="datetimeFigureOut">
              <a:rPr lang="en-US" dirty="0"/>
              <a:t>10/19/2016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BR"/>
              <a:t>Editar estilos de texto Mestre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t-BR"/>
              <a:t>Clique para editar o título mestre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96DFF08F-DC6B-4601-B491-B0F83F6DD2DA}"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C7616CA0-919D-4A49-9C8A-62FDFB3A5183}" type="datetimeFigureOut">
              <a:rPr lang="en-US" dirty="0"/>
              <a:t>10/19/2016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10/19/2016</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7.wdp"/><Relationship Id="rId5" Type="http://schemas.microsoft.com/office/2007/relationships/hdphoto" Target="../media/hdphoto5.wdp"/><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microsoft.com/office/2007/relationships/hdphoto" Target="../media/hdphoto8.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microsoft.com/office/2007/relationships/hdphoto" Target="../media/hdphoto11.wdp"/><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g"/><Relationship Id="rId10" Type="http://schemas.openxmlformats.org/officeDocument/2006/relationships/slide" Target="slide3.xml"/><Relationship Id="rId4" Type="http://schemas.microsoft.com/office/2007/relationships/hdphoto" Target="../media/hdphoto10.wdp"/><Relationship Id="rId9" Type="http://schemas.microsoft.com/office/2007/relationships/hdphoto" Target="../media/hdphoto12.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2.xml"/><Relationship Id="rId4" Type="http://schemas.microsoft.com/office/2007/relationships/hdphoto" Target="../media/hdphoto1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jpg"/><Relationship Id="rId3" Type="http://schemas.openxmlformats.org/officeDocument/2006/relationships/image" Target="../media/image29.png"/><Relationship Id="rId7" Type="http://schemas.microsoft.com/office/2007/relationships/hdphoto" Target="../media/hdphoto14.wdp"/><Relationship Id="rId12" Type="http://schemas.openxmlformats.org/officeDocument/2006/relationships/image" Target="../media/image34.png"/><Relationship Id="rId2" Type="http://schemas.openxmlformats.org/officeDocument/2006/relationships/hyperlink" Target="http://www.baixaki.com.br/download/free-audio-editor.htm" TargetMode="Externa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hyperlink" Target="http://www.baixaki.com.br/download/mptrim.htm" TargetMode="External"/><Relationship Id="rId5" Type="http://schemas.openxmlformats.org/officeDocument/2006/relationships/hyperlink" Target="http://www.baixaki.com.br/download/audacity.htm" TargetMode="External"/><Relationship Id="rId10" Type="http://schemas.openxmlformats.org/officeDocument/2006/relationships/image" Target="../media/image33.gif"/><Relationship Id="rId4" Type="http://schemas.openxmlformats.org/officeDocument/2006/relationships/image" Target="../media/image30.png"/><Relationship Id="rId9" Type="http://schemas.openxmlformats.org/officeDocument/2006/relationships/hyperlink" Target="http://www.baixaki.com.br/download/wave-editor-free.htm" TargetMode="External"/><Relationship Id="rId1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lideplayer.com.br/slide/2457164/" TargetMode="External"/><Relationship Id="rId3" Type="http://schemas.openxmlformats.org/officeDocument/2006/relationships/hyperlink" Target="http://multimediadiogo10e.blogspot.pt/2012/02/som-digital-e-analogico.html" TargetMode="External"/><Relationship Id="rId7" Type="http://schemas.openxmlformats.org/officeDocument/2006/relationships/hyperlink" Target="http://odrauderef.blogspot.pt/2012/02/analogica-e-digital-diferencas.html" TargetMode="External"/><Relationship Id="rId2" Type="http://schemas.openxmlformats.org/officeDocument/2006/relationships/hyperlink" Target="http://www.infowester.com/placadesom.php" TargetMode="External"/><Relationship Id="rId1" Type="http://schemas.openxmlformats.org/officeDocument/2006/relationships/slideLayout" Target="../slideLayouts/slideLayout2.xml"/><Relationship Id="rId6" Type="http://schemas.openxmlformats.org/officeDocument/2006/relationships/hyperlink" Target="https://prezi.com/frw7wpqkvkvk/vantagens-e-desvantagens-do-som-digital/" TargetMode="External"/><Relationship Id="rId5" Type="http://schemas.openxmlformats.org/officeDocument/2006/relationships/hyperlink" Target="https://pt.wikipedia.org/wiki/Som_digital" TargetMode="External"/><Relationship Id="rId4" Type="http://schemas.openxmlformats.org/officeDocument/2006/relationships/hyperlink" Target="http://tecnologia.umcomo.com.br/artigo/qual-a-diferenca-entre-som-analogico-e-digital-21262.html"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6.xml"/><Relationship Id="rId5" Type="http://schemas.openxmlformats.org/officeDocument/2006/relationships/slide" Target="slide6.xml"/><Relationship Id="rId15" Type="http://schemas.openxmlformats.org/officeDocument/2006/relationships/slide" Target="slide22.xml"/><Relationship Id="rId10" Type="http://schemas.openxmlformats.org/officeDocument/2006/relationships/slide" Target="slide14.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21.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solidFill>
                  <a:schemeClr val="tx1"/>
                </a:solidFill>
              </a:rPr>
              <a:t>Edição de Som </a:t>
            </a:r>
          </a:p>
        </p:txBody>
      </p:sp>
      <p:sp>
        <p:nvSpPr>
          <p:cNvPr id="3" name="Subtítulo 2"/>
          <p:cNvSpPr>
            <a:spLocks noGrp="1"/>
          </p:cNvSpPr>
          <p:nvPr>
            <p:ph type="subTitle" idx="1"/>
          </p:nvPr>
        </p:nvSpPr>
        <p:spPr/>
        <p:txBody>
          <a:bodyPr/>
          <a:lstStyle/>
          <a:p>
            <a:r>
              <a:rPr lang="pt-PT" dirty="0"/>
              <a:t>Módulo 5</a:t>
            </a:r>
          </a:p>
        </p:txBody>
      </p:sp>
      <p:pic>
        <p:nvPicPr>
          <p:cNvPr id="5" name="Imagem 4"/>
          <p:cNvPicPr>
            <a:picLocks noChangeAspect="1"/>
          </p:cNvPicPr>
          <p:nvPr/>
        </p:nvPicPr>
        <p:blipFill>
          <a:blip r:embed="rId2"/>
          <a:stretch>
            <a:fillRect/>
          </a:stretch>
        </p:blipFill>
        <p:spPr>
          <a:xfrm>
            <a:off x="3715624" y="889233"/>
            <a:ext cx="4731915" cy="1577305"/>
          </a:xfrm>
          <a:prstGeom prst="rect">
            <a:avLst/>
          </a:prstGeom>
        </p:spPr>
      </p:pic>
    </p:spTree>
    <p:extLst>
      <p:ext uri="{BB962C8B-B14F-4D97-AF65-F5344CB8AC3E}">
        <p14:creationId xmlns:p14="http://schemas.microsoft.com/office/powerpoint/2010/main" val="2525386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7" y="585216"/>
            <a:ext cx="10517839" cy="1499616"/>
          </a:xfrm>
        </p:spPr>
        <p:txBody>
          <a:bodyPr/>
          <a:lstStyle/>
          <a:p>
            <a:r>
              <a:rPr lang="pt-PT" dirty="0">
                <a:solidFill>
                  <a:srgbClr val="DB695F"/>
                </a:solidFill>
              </a:rPr>
              <a:t>Dispositivos de armazenamento de som digital</a:t>
            </a:r>
          </a:p>
        </p:txBody>
      </p:sp>
      <p:sp>
        <p:nvSpPr>
          <p:cNvPr id="3" name="Espaço Reservado para Conteúdo 2"/>
          <p:cNvSpPr>
            <a:spLocks noGrp="1"/>
          </p:cNvSpPr>
          <p:nvPr>
            <p:ph idx="1"/>
          </p:nvPr>
        </p:nvSpPr>
        <p:spPr>
          <a:xfrm>
            <a:off x="1024127" y="2199783"/>
            <a:ext cx="3967749" cy="653143"/>
          </a:xfrm>
        </p:spPr>
        <p:txBody>
          <a:bodyPr>
            <a:normAutofit lnSpcReduction="10000"/>
          </a:bodyPr>
          <a:lstStyle/>
          <a:p>
            <a:r>
              <a:rPr lang="pt-PT" dirty="0"/>
              <a:t>Por meios magnéticos, exemplos:        	</a:t>
            </a:r>
          </a:p>
        </p:txBody>
      </p:sp>
      <p:pic>
        <p:nvPicPr>
          <p:cNvPr id="4" name="Imagem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224934" y="2904400"/>
            <a:ext cx="1107719" cy="1062506"/>
          </a:xfrm>
          <a:prstGeom prst="rect">
            <a:avLst/>
          </a:prstGeom>
        </p:spPr>
      </p:pic>
      <p:pic>
        <p:nvPicPr>
          <p:cNvPr id="5" name="Imagem 4"/>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008003" y="2960749"/>
            <a:ext cx="1040560" cy="1014546"/>
          </a:xfrm>
          <a:prstGeom prst="rect">
            <a:avLst/>
          </a:prstGeom>
        </p:spPr>
      </p:pic>
      <p:sp>
        <p:nvSpPr>
          <p:cNvPr id="7" name="CaixaDeTexto 6"/>
          <p:cNvSpPr txBox="1"/>
          <p:nvPr/>
        </p:nvSpPr>
        <p:spPr>
          <a:xfrm>
            <a:off x="1024127" y="4016176"/>
            <a:ext cx="1623526" cy="369332"/>
          </a:xfrm>
          <a:prstGeom prst="rect">
            <a:avLst/>
          </a:prstGeom>
          <a:noFill/>
        </p:spPr>
        <p:txBody>
          <a:bodyPr wrap="square" rtlCol="0">
            <a:spAutoFit/>
          </a:bodyPr>
          <a:lstStyle/>
          <a:p>
            <a:r>
              <a:rPr lang="pt-PT" dirty="0">
                <a:solidFill>
                  <a:srgbClr val="9CBEBD"/>
                </a:solidFill>
              </a:rPr>
              <a:t>Disco Rígido</a:t>
            </a:r>
          </a:p>
        </p:txBody>
      </p:sp>
      <p:sp>
        <p:nvSpPr>
          <p:cNvPr id="8" name="CaixaDeTexto 7"/>
          <p:cNvSpPr txBox="1"/>
          <p:nvPr/>
        </p:nvSpPr>
        <p:spPr>
          <a:xfrm>
            <a:off x="3008003" y="4006845"/>
            <a:ext cx="1720371" cy="369332"/>
          </a:xfrm>
          <a:prstGeom prst="rect">
            <a:avLst/>
          </a:prstGeom>
          <a:noFill/>
        </p:spPr>
        <p:txBody>
          <a:bodyPr wrap="square" rtlCol="0">
            <a:spAutoFit/>
          </a:bodyPr>
          <a:lstStyle/>
          <a:p>
            <a:r>
              <a:rPr lang="pt-PT" dirty="0">
                <a:solidFill>
                  <a:srgbClr val="9CBEBD"/>
                </a:solidFill>
              </a:rPr>
              <a:t>Disquete</a:t>
            </a:r>
          </a:p>
        </p:txBody>
      </p:sp>
      <p:sp>
        <p:nvSpPr>
          <p:cNvPr id="9" name="Espaço Reservado para Conteúdo 2"/>
          <p:cNvSpPr txBox="1">
            <a:spLocks/>
          </p:cNvSpPr>
          <p:nvPr/>
        </p:nvSpPr>
        <p:spPr>
          <a:xfrm>
            <a:off x="6858000" y="2227277"/>
            <a:ext cx="4963886" cy="65314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pt-PT" dirty="0"/>
              <a:t>Por meios ópticos, exemplos:        	</a:t>
            </a:r>
          </a:p>
        </p:txBody>
      </p:sp>
      <p:pic>
        <p:nvPicPr>
          <p:cNvPr id="10" name="Imagem 9"/>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7329074" y="2889696"/>
            <a:ext cx="1156652" cy="1156652"/>
          </a:xfrm>
          <a:prstGeom prst="rect">
            <a:avLst/>
          </a:prstGeom>
        </p:spPr>
      </p:pic>
      <p:pic>
        <p:nvPicPr>
          <p:cNvPr id="11" name="Imagem 10"/>
          <p:cNvPicPr>
            <a:picLocks noChangeAspect="1"/>
          </p:cNvPicPr>
          <p:nvPr/>
        </p:nvPicPr>
        <p:blipFill>
          <a:blip r:embed="rId8"/>
          <a:stretch>
            <a:fillRect/>
          </a:stretch>
        </p:blipFill>
        <p:spPr>
          <a:xfrm>
            <a:off x="8956800" y="2696764"/>
            <a:ext cx="1454261" cy="1454261"/>
          </a:xfrm>
          <a:prstGeom prst="rect">
            <a:avLst/>
          </a:prstGeom>
        </p:spPr>
      </p:pic>
      <p:sp>
        <p:nvSpPr>
          <p:cNvPr id="12" name="Espaço Reservado para Conteúdo 2"/>
          <p:cNvSpPr txBox="1">
            <a:spLocks/>
          </p:cNvSpPr>
          <p:nvPr/>
        </p:nvSpPr>
        <p:spPr>
          <a:xfrm>
            <a:off x="3528283" y="4802642"/>
            <a:ext cx="4746098" cy="653143"/>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pt-PT" dirty="0"/>
              <a:t>Por meios electrónicos (SSDs), exemplos:        	</a:t>
            </a:r>
          </a:p>
        </p:txBody>
      </p:sp>
      <p:sp>
        <p:nvSpPr>
          <p:cNvPr id="13" name="CaixaDeTexto 12"/>
          <p:cNvSpPr txBox="1"/>
          <p:nvPr/>
        </p:nvSpPr>
        <p:spPr>
          <a:xfrm>
            <a:off x="7545975" y="4016176"/>
            <a:ext cx="1982525" cy="369332"/>
          </a:xfrm>
          <a:prstGeom prst="rect">
            <a:avLst/>
          </a:prstGeom>
          <a:noFill/>
        </p:spPr>
        <p:txBody>
          <a:bodyPr wrap="square" rtlCol="0">
            <a:spAutoFit/>
          </a:bodyPr>
          <a:lstStyle/>
          <a:p>
            <a:r>
              <a:rPr lang="pt-PT" dirty="0">
                <a:solidFill>
                  <a:srgbClr val="9CBEBD"/>
                </a:solidFill>
              </a:rPr>
              <a:t>CD</a:t>
            </a:r>
          </a:p>
        </p:txBody>
      </p:sp>
      <p:sp>
        <p:nvSpPr>
          <p:cNvPr id="14" name="CaixaDeTexto 13"/>
          <p:cNvSpPr txBox="1"/>
          <p:nvPr/>
        </p:nvSpPr>
        <p:spPr>
          <a:xfrm>
            <a:off x="9378891" y="4013083"/>
            <a:ext cx="1032169" cy="369332"/>
          </a:xfrm>
          <a:prstGeom prst="rect">
            <a:avLst/>
          </a:prstGeom>
          <a:noFill/>
        </p:spPr>
        <p:txBody>
          <a:bodyPr wrap="square" rtlCol="0">
            <a:spAutoFit/>
          </a:bodyPr>
          <a:lstStyle/>
          <a:p>
            <a:r>
              <a:rPr lang="pt-PT" dirty="0">
                <a:solidFill>
                  <a:srgbClr val="9CBEBD"/>
                </a:solidFill>
              </a:rPr>
              <a:t>DVD</a:t>
            </a:r>
          </a:p>
        </p:txBody>
      </p:sp>
      <p:pic>
        <p:nvPicPr>
          <p:cNvPr id="6" name="Imagem 5"/>
          <p:cNvPicPr>
            <a:picLocks noChangeAspect="1"/>
          </p:cNvPicPr>
          <p:nvPr/>
        </p:nvPicPr>
        <p:blipFill>
          <a:blip r:embed="rId9"/>
          <a:stretch>
            <a:fillRect/>
          </a:stretch>
        </p:blipFill>
        <p:spPr>
          <a:xfrm>
            <a:off x="4048563" y="5370184"/>
            <a:ext cx="943313" cy="943313"/>
          </a:xfrm>
          <a:prstGeom prst="rect">
            <a:avLst/>
          </a:prstGeom>
        </p:spPr>
      </p:pic>
      <p:pic>
        <p:nvPicPr>
          <p:cNvPr id="15" name="Imagem 14"/>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6066586" y="5455785"/>
            <a:ext cx="1582828" cy="772111"/>
          </a:xfrm>
          <a:prstGeom prst="rect">
            <a:avLst/>
          </a:prstGeom>
        </p:spPr>
      </p:pic>
      <p:sp>
        <p:nvSpPr>
          <p:cNvPr id="16" name="CaixaDeTexto 15"/>
          <p:cNvSpPr txBox="1"/>
          <p:nvPr/>
        </p:nvSpPr>
        <p:spPr>
          <a:xfrm>
            <a:off x="3453232" y="6313497"/>
            <a:ext cx="1982525" cy="369332"/>
          </a:xfrm>
          <a:prstGeom prst="rect">
            <a:avLst/>
          </a:prstGeom>
          <a:noFill/>
        </p:spPr>
        <p:txBody>
          <a:bodyPr wrap="square" rtlCol="0">
            <a:spAutoFit/>
          </a:bodyPr>
          <a:lstStyle/>
          <a:p>
            <a:r>
              <a:rPr lang="pt-PT" dirty="0">
                <a:solidFill>
                  <a:srgbClr val="9CBEBD"/>
                </a:solidFill>
              </a:rPr>
              <a:t>Cartão de memória</a:t>
            </a:r>
          </a:p>
        </p:txBody>
      </p:sp>
      <p:sp>
        <p:nvSpPr>
          <p:cNvPr id="17" name="CaixaDeTexto 16"/>
          <p:cNvSpPr txBox="1"/>
          <p:nvPr/>
        </p:nvSpPr>
        <p:spPr>
          <a:xfrm>
            <a:off x="6421527" y="6313497"/>
            <a:ext cx="1296345" cy="369332"/>
          </a:xfrm>
          <a:prstGeom prst="rect">
            <a:avLst/>
          </a:prstGeom>
          <a:noFill/>
        </p:spPr>
        <p:txBody>
          <a:bodyPr wrap="square" rtlCol="0">
            <a:spAutoFit/>
          </a:bodyPr>
          <a:lstStyle/>
          <a:p>
            <a:r>
              <a:rPr lang="pt-PT" dirty="0">
                <a:solidFill>
                  <a:srgbClr val="9CBEBD"/>
                </a:solidFill>
              </a:rPr>
              <a:t>Pen-drive</a:t>
            </a:r>
          </a:p>
        </p:txBody>
      </p:sp>
      <p:sp>
        <p:nvSpPr>
          <p:cNvPr id="18" name="Botão de Ação: Avançar ou Próximo 17">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Botão de Ação: Ir para a Página Inicial 18">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Botão de Ação: Voltar ou Anterior 19">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Botão de Ação: Obter Informações 20">
            <a:hlinkClick r:id="rId12" action="ppaction://hlinksldjump" highlightClick="1"/>
          </p:cNvPr>
          <p:cNvSpPr/>
          <p:nvPr/>
        </p:nvSpPr>
        <p:spPr>
          <a:xfrm>
            <a:off x="11255226" y="6532925"/>
            <a:ext cx="246077" cy="232795"/>
          </a:xfrm>
          <a:prstGeom prst="actionButtonInformation">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81575424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Principais formatos de áudio e os codecs</a:t>
            </a:r>
          </a:p>
        </p:txBody>
      </p:sp>
      <p:sp>
        <p:nvSpPr>
          <p:cNvPr id="3" name="Espaço Reservado para Conteúdo 2"/>
          <p:cNvSpPr>
            <a:spLocks noGrp="1"/>
          </p:cNvSpPr>
          <p:nvPr>
            <p:ph idx="1"/>
          </p:nvPr>
        </p:nvSpPr>
        <p:spPr>
          <a:xfrm>
            <a:off x="1024128" y="2286000"/>
            <a:ext cx="10779182" cy="4023360"/>
          </a:xfrm>
        </p:spPr>
        <p:txBody>
          <a:bodyPr>
            <a:normAutofit/>
          </a:bodyPr>
          <a:lstStyle/>
          <a:p>
            <a:pPr marL="457200" indent="-457200">
              <a:buClr>
                <a:srgbClr val="DB695F"/>
              </a:buClr>
              <a:buFont typeface="+mj-lt"/>
              <a:buAutoNum type="arabicPeriod"/>
            </a:pPr>
            <a:r>
              <a:rPr lang="pt-PT" dirty="0">
                <a:solidFill>
                  <a:srgbClr val="DB695F"/>
                </a:solidFill>
              </a:rPr>
              <a:t>Codec Áudio </a:t>
            </a:r>
          </a:p>
          <a:p>
            <a:pPr marL="0" indent="0">
              <a:buClr>
                <a:srgbClr val="DB695F"/>
              </a:buClr>
              <a:buNone/>
            </a:pPr>
            <a:r>
              <a:rPr lang="pt-PT" dirty="0"/>
              <a:t> </a:t>
            </a:r>
            <a:r>
              <a:rPr lang="pt-PT" sz="2000" dirty="0"/>
              <a:t>O termo </a:t>
            </a:r>
            <a:r>
              <a:rPr lang="pt-PT" sz="2000" i="1" dirty="0"/>
              <a:t>codec</a:t>
            </a:r>
            <a:r>
              <a:rPr lang="pt-PT" sz="2000" dirty="0"/>
              <a:t> é uma combinação de </a:t>
            </a:r>
            <a:r>
              <a:rPr lang="pt-PT" sz="2000" i="1" dirty="0"/>
              <a:t>coder-decoder</a:t>
            </a:r>
            <a:r>
              <a:rPr lang="pt-PT" sz="2000" dirty="0"/>
              <a:t> ("compressor/descompressor“). O objetivo dum codec é representar os sinais de alta fidelidade do áudio com a quantidade mínima de bits, protegendo ao mesmo tempo a qualidade, ou seja, isto pode reduzir o espaço de armazenamento exigido para a transmissão do arquivo de áudio armazenado.</a:t>
            </a:r>
          </a:p>
          <a:p>
            <a:pPr marL="0" indent="0">
              <a:buClr>
                <a:srgbClr val="DB695F"/>
              </a:buClr>
              <a:buNone/>
            </a:pPr>
            <a:r>
              <a:rPr lang="pt-PT" sz="2000" dirty="0"/>
              <a:t>Um codec áudio é um dispositivo de hardware ou um programa de computador que comprime/descomprime dados de áudio digital de acordo com um determinado tipo de arquivo de áudio. Em alguns casos, o codec de áudio pode ser usado como implementação de hardware duma placa de som e ao ser usada desta maneira, a expressão </a:t>
            </a:r>
            <a:r>
              <a:rPr lang="pt-PT" sz="2000" i="1" dirty="0"/>
              <a:t>codec de áudio</a:t>
            </a:r>
            <a:r>
              <a:rPr lang="pt-PT" sz="2000" dirty="0"/>
              <a:t> refere-se ao dispositivo que codifica um sinal de áudio analógico.</a:t>
            </a:r>
          </a:p>
        </p:txBody>
      </p:sp>
      <p:sp>
        <p:nvSpPr>
          <p:cNvPr id="5" name="Botão de Ação: Avançar ou Próximo 4">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Botão de Ação: Ir para a Página Inicial 5">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Voltar ou Anterior 6">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Botão de Ação: Obter Informações 7">
            <a:hlinkClick r:id="rId2" action="ppaction://hlinksldjump" highlightClick="1"/>
          </p:cNvPr>
          <p:cNvSpPr/>
          <p:nvPr/>
        </p:nvSpPr>
        <p:spPr>
          <a:xfrm>
            <a:off x="11255226" y="6532925"/>
            <a:ext cx="246077" cy="232795"/>
          </a:xfrm>
          <a:prstGeom prst="actionButtonInformation">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62872665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rgbClr val="DB695F"/>
                </a:solidFill>
              </a:rPr>
              <a:t>Principais formatos de áudio e os codecs</a:t>
            </a:r>
          </a:p>
        </p:txBody>
      </p:sp>
      <p:sp>
        <p:nvSpPr>
          <p:cNvPr id="3" name="Espaço Reservado para Conteúdo 2"/>
          <p:cNvSpPr>
            <a:spLocks noGrp="1"/>
          </p:cNvSpPr>
          <p:nvPr>
            <p:ph idx="1"/>
          </p:nvPr>
        </p:nvSpPr>
        <p:spPr/>
        <p:txBody>
          <a:bodyPr/>
          <a:lstStyle/>
          <a:p>
            <a:pPr marL="457200" indent="-457200">
              <a:buFont typeface="+mj-lt"/>
              <a:buAutoNum type="arabicPeriod" startAt="2"/>
            </a:pPr>
            <a:r>
              <a:rPr lang="pt-PT" dirty="0">
                <a:solidFill>
                  <a:srgbClr val="9CBEBD"/>
                </a:solidFill>
              </a:rPr>
              <a:t>Codecs sem Perdas</a:t>
            </a:r>
          </a:p>
          <a:p>
            <a:pPr marL="0" indent="0">
              <a:buNone/>
            </a:pPr>
            <a:r>
              <a:rPr lang="pt-PT" sz="2000" dirty="0"/>
              <a:t>Os codecs sem perdas são codecs que codificam som ou imagem para comprimir o arquivo sem alterar o som ou imagens originais. Quando os dados são descodificados o arquivo recostruído é uma cópia do original. Este tipo de codec gera aquirvos codificados que são menores que os arquivos originais. Geralmente são muito usados em rádios e emissoras de televisão para manter a qualidade do som e da imagem.</a:t>
            </a:r>
          </a:p>
          <a:p>
            <a:pPr marL="0" indent="0">
              <a:buNone/>
            </a:pPr>
            <a:r>
              <a:rPr lang="pt-PT" dirty="0">
                <a:solidFill>
                  <a:srgbClr val="9CBEBD"/>
                </a:solidFill>
              </a:rPr>
              <a:t>Exemplos de codecs sem perdas:</a:t>
            </a:r>
          </a:p>
          <a:p>
            <a:pPr marL="0" indent="0">
              <a:buNone/>
            </a:pPr>
            <a:r>
              <a:rPr lang="pt-PT" dirty="0">
                <a:solidFill>
                  <a:srgbClr val="9CBEBD"/>
                </a:solidFill>
              </a:rPr>
              <a:t>Para som: </a:t>
            </a:r>
            <a:r>
              <a:rPr lang="pt-PT" dirty="0"/>
              <a:t>o flac, Apple Lossless, wavpack e monkey’s audio.</a:t>
            </a:r>
          </a:p>
          <a:p>
            <a:pPr marL="0" indent="0">
              <a:buNone/>
            </a:pPr>
            <a:r>
              <a:rPr lang="pt-PT" dirty="0">
                <a:solidFill>
                  <a:srgbClr val="9CBEBD"/>
                </a:solidFill>
              </a:rPr>
              <a:t>Para vídeo: </a:t>
            </a:r>
            <a:r>
              <a:rPr lang="pt-PT" dirty="0"/>
              <a:t>HuffYUV, MSU[1], MJPEG e H.264.</a:t>
            </a:r>
          </a:p>
          <a:p>
            <a:pPr marL="0" indent="0">
              <a:buNone/>
            </a:pPr>
            <a:r>
              <a:rPr lang="pt-PT" dirty="0">
                <a:solidFill>
                  <a:srgbClr val="9CBEBD"/>
                </a:solidFill>
              </a:rPr>
              <a:t>Para imagem: </a:t>
            </a:r>
            <a:r>
              <a:rPr lang="pt-PT" dirty="0"/>
              <a:t>PNG e TIFF.</a:t>
            </a:r>
          </a:p>
          <a:p>
            <a:pPr marL="0" indent="0">
              <a:buNone/>
            </a:pPr>
            <a:endParaRPr lang="pt-PT" dirty="0">
              <a:solidFill>
                <a:srgbClr val="9CBEBD"/>
              </a:solidFill>
            </a:endParaRPr>
          </a:p>
        </p:txBody>
      </p:sp>
      <p:pic>
        <p:nvPicPr>
          <p:cNvPr id="4" name="Imagem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8177792" y="4639320"/>
            <a:ext cx="969636" cy="480940"/>
          </a:xfrm>
          <a:prstGeom prst="rect">
            <a:avLst/>
          </a:prstGeom>
        </p:spPr>
      </p:pic>
      <p:pic>
        <p:nvPicPr>
          <p:cNvPr id="5" name="Imagem 4"/>
          <p:cNvPicPr>
            <a:picLocks noChangeAspect="1"/>
          </p:cNvPicPr>
          <p:nvPr/>
        </p:nvPicPr>
        <p:blipFill>
          <a:blip r:embed="rId4"/>
          <a:stretch>
            <a:fillRect/>
          </a:stretch>
        </p:blipFill>
        <p:spPr>
          <a:xfrm>
            <a:off x="9533406" y="4368571"/>
            <a:ext cx="1129946" cy="1059324"/>
          </a:xfrm>
          <a:prstGeom prst="rect">
            <a:avLst/>
          </a:prstGeom>
        </p:spPr>
      </p:pic>
      <p:pic>
        <p:nvPicPr>
          <p:cNvPr id="6" name="Imagem 5"/>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8564380" y="5427895"/>
            <a:ext cx="754322" cy="841599"/>
          </a:xfrm>
          <a:prstGeom prst="rect">
            <a:avLst/>
          </a:prstGeom>
        </p:spPr>
      </p:pic>
      <p:pic>
        <p:nvPicPr>
          <p:cNvPr id="7" name="Imagem 6"/>
          <p:cNvPicPr>
            <a:picLocks noChangeAspect="1"/>
          </p:cNvPicPr>
          <p:nvPr/>
        </p:nvPicPr>
        <p:blipFill>
          <a:blip r:embed="rId7"/>
          <a:stretch>
            <a:fillRect/>
          </a:stretch>
        </p:blipFill>
        <p:spPr>
          <a:xfrm>
            <a:off x="9705290" y="5453358"/>
            <a:ext cx="856002" cy="856002"/>
          </a:xfrm>
          <a:prstGeom prst="rect">
            <a:avLst/>
          </a:prstGeom>
        </p:spPr>
      </p:pic>
      <p:pic>
        <p:nvPicPr>
          <p:cNvPr id="8" name="Imagem 7"/>
          <p:cNvPicPr>
            <a:picLocks noChangeAspect="1"/>
          </p:cNvPicPr>
          <p:nvPr/>
        </p:nvPicPr>
        <p:blipFill>
          <a:blip r:embed="rId8"/>
          <a:stretch>
            <a:fillRect/>
          </a:stretch>
        </p:blipFill>
        <p:spPr>
          <a:xfrm>
            <a:off x="6847932" y="5407450"/>
            <a:ext cx="1329860" cy="862044"/>
          </a:xfrm>
          <a:prstGeom prst="rect">
            <a:avLst/>
          </a:prstGeom>
        </p:spPr>
      </p:pic>
      <p:sp>
        <p:nvSpPr>
          <p:cNvPr id="9" name="Botão de Ação: Avançar ou Próximo 8">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Botão de Ação: Ir para a Página Inicial 9">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Botão de Ação: Voltar ou Anterior 10">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Botão de Ação: Obter Informações 11">
            <a:hlinkClick r:id="rId9" action="ppaction://hlinksldjump" highlightClick="1"/>
          </p:cNvPr>
          <p:cNvSpPr/>
          <p:nvPr/>
        </p:nvSpPr>
        <p:spPr>
          <a:xfrm>
            <a:off x="11255226" y="6532925"/>
            <a:ext cx="246077" cy="232795"/>
          </a:xfrm>
          <a:prstGeom prst="actionButtonInformation">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71160647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568438"/>
            <a:ext cx="9720072" cy="1499616"/>
          </a:xfrm>
        </p:spPr>
        <p:txBody>
          <a:bodyPr/>
          <a:lstStyle/>
          <a:p>
            <a:r>
              <a:rPr lang="pt-PT" dirty="0"/>
              <a:t>Principais formatos de áudio e os codecs</a:t>
            </a:r>
          </a:p>
        </p:txBody>
      </p:sp>
      <p:sp>
        <p:nvSpPr>
          <p:cNvPr id="3" name="Espaço Reservado para Conteúdo 2"/>
          <p:cNvSpPr>
            <a:spLocks noGrp="1"/>
          </p:cNvSpPr>
          <p:nvPr>
            <p:ph idx="1"/>
          </p:nvPr>
        </p:nvSpPr>
        <p:spPr/>
        <p:txBody>
          <a:bodyPr/>
          <a:lstStyle/>
          <a:p>
            <a:pPr marL="457200" indent="-457200">
              <a:buClr>
                <a:srgbClr val="DB695F"/>
              </a:buClr>
              <a:buFont typeface="+mj-lt"/>
              <a:buAutoNum type="arabicPeriod" startAt="3"/>
            </a:pPr>
            <a:r>
              <a:rPr lang="pt-PT" dirty="0">
                <a:solidFill>
                  <a:srgbClr val="DB695F"/>
                </a:solidFill>
              </a:rPr>
              <a:t>Codecs com Perdas </a:t>
            </a:r>
          </a:p>
          <a:p>
            <a:pPr marL="0" indent="0">
              <a:buClr>
                <a:srgbClr val="DB695F"/>
              </a:buClr>
              <a:buNone/>
            </a:pPr>
            <a:r>
              <a:rPr lang="pt-PT" sz="1800" dirty="0"/>
              <a:t>Os codecs com perdas são codecs que codificam som ou imagem gerando uma perda de qualidade pois tem como finalidade alcançar maiores taxas de compressão mas essa perda de qualidade é balanceada com a taxa de compressão para que não sejam criadas falhas nítidas. Um exemplo:</a:t>
            </a:r>
          </a:p>
          <a:p>
            <a:pPr marL="0" indent="0">
              <a:buClr>
                <a:srgbClr val="DB695F"/>
              </a:buClr>
              <a:buNone/>
            </a:pPr>
            <a:r>
              <a:rPr lang="pt-PT" sz="1800" dirty="0"/>
              <a:t>“Se um instrumento muito baixo toca ao mesmo tempo que outro instrumento mais alto, o primeiro é anulado, já que dificilmente será ouvido. Nesse caso, somente um ouvido bem treinado pode identificar que o instrumento foi anulado.”</a:t>
            </a:r>
          </a:p>
          <a:p>
            <a:pPr marL="0" indent="0">
              <a:buClr>
                <a:srgbClr val="DB695F"/>
              </a:buClr>
              <a:buNone/>
            </a:pPr>
            <a:r>
              <a:rPr lang="pt-PT" sz="1800" dirty="0"/>
              <a:t>Estes codecs foram criados para comprimir facilmente os arquivos de som ou imagem a taxas de compressão muito altas. </a:t>
            </a:r>
          </a:p>
        </p:txBody>
      </p:sp>
      <p:sp>
        <p:nvSpPr>
          <p:cNvPr id="4" name="Retângulo 3"/>
          <p:cNvSpPr/>
          <p:nvPr/>
        </p:nvSpPr>
        <p:spPr>
          <a:xfrm>
            <a:off x="1160477" y="5326977"/>
            <a:ext cx="6096000" cy="1200329"/>
          </a:xfrm>
          <a:prstGeom prst="rect">
            <a:avLst/>
          </a:prstGeom>
        </p:spPr>
        <p:txBody>
          <a:bodyPr>
            <a:spAutoFit/>
          </a:bodyPr>
          <a:lstStyle/>
          <a:p>
            <a:r>
              <a:rPr lang="pt-PT" dirty="0">
                <a:solidFill>
                  <a:srgbClr val="DB695F"/>
                </a:solidFill>
              </a:rPr>
              <a:t>Exemplos de codec com perdas:</a:t>
            </a:r>
          </a:p>
          <a:p>
            <a:r>
              <a:rPr lang="pt-PT" dirty="0">
                <a:solidFill>
                  <a:srgbClr val="DB695F"/>
                </a:solidFill>
              </a:rPr>
              <a:t>Para som: </a:t>
            </a:r>
            <a:r>
              <a:rPr lang="pt-PT" dirty="0"/>
              <a:t>Ogg Vorbis, MP3, AC3 e WMA.</a:t>
            </a:r>
            <a:endParaRPr lang="pt-PT" dirty="0">
              <a:solidFill>
                <a:srgbClr val="DB695F"/>
              </a:solidFill>
            </a:endParaRPr>
          </a:p>
          <a:p>
            <a:r>
              <a:rPr lang="pt-PT" dirty="0">
                <a:solidFill>
                  <a:srgbClr val="DB695F"/>
                </a:solidFill>
              </a:rPr>
              <a:t>Para vídeo: </a:t>
            </a:r>
            <a:r>
              <a:rPr lang="pt-PT" dirty="0"/>
              <a:t>DivX, RMVB, WMV, Theora e Sorenson.</a:t>
            </a:r>
          </a:p>
          <a:p>
            <a:r>
              <a:rPr lang="pt-PT" dirty="0">
                <a:solidFill>
                  <a:srgbClr val="DB695F"/>
                </a:solidFill>
              </a:rPr>
              <a:t>Para imagem:</a:t>
            </a:r>
            <a:r>
              <a:rPr lang="pt-PT" dirty="0">
                <a:solidFill>
                  <a:srgbClr val="9CBEBD"/>
                </a:solidFill>
              </a:rPr>
              <a:t> </a:t>
            </a:r>
            <a:r>
              <a:rPr lang="it-IT" dirty="0"/>
              <a:t>JPEG e GIF.</a:t>
            </a:r>
            <a:endParaRPr lang="pt-PT" dirty="0"/>
          </a:p>
        </p:txBody>
      </p:sp>
      <p:pic>
        <p:nvPicPr>
          <p:cNvPr id="5" name="Imagem 4"/>
          <p:cNvPicPr>
            <a:picLocks noChangeAspect="1"/>
          </p:cNvPicPr>
          <p:nvPr/>
        </p:nvPicPr>
        <p:blipFill>
          <a:blip r:embed="rId2"/>
          <a:stretch>
            <a:fillRect/>
          </a:stretch>
        </p:blipFill>
        <p:spPr>
          <a:xfrm>
            <a:off x="7215058" y="5209063"/>
            <a:ext cx="926551" cy="629676"/>
          </a:xfrm>
          <a:prstGeom prst="rect">
            <a:avLst/>
          </a:prstGeom>
        </p:spPr>
      </p:pic>
      <p:pic>
        <p:nvPicPr>
          <p:cNvPr id="6" name="Imagem 5"/>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547989" y="5103451"/>
            <a:ext cx="584538" cy="735288"/>
          </a:xfrm>
          <a:prstGeom prst="rect">
            <a:avLst/>
          </a:prstGeom>
        </p:spPr>
      </p:pic>
      <p:pic>
        <p:nvPicPr>
          <p:cNvPr id="7" name="Imagem 6"/>
          <p:cNvPicPr>
            <a:picLocks noChangeAspect="1"/>
          </p:cNvPicPr>
          <p:nvPr/>
        </p:nvPicPr>
        <p:blipFill>
          <a:blip r:embed="rId5"/>
          <a:stretch>
            <a:fillRect/>
          </a:stretch>
        </p:blipFill>
        <p:spPr>
          <a:xfrm>
            <a:off x="9639574" y="5225449"/>
            <a:ext cx="1384848" cy="613290"/>
          </a:xfrm>
          <a:prstGeom prst="rect">
            <a:avLst/>
          </a:prstGeom>
        </p:spPr>
      </p:pic>
      <p:pic>
        <p:nvPicPr>
          <p:cNvPr id="8" name="Imagem 7"/>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7678334" y="5994520"/>
            <a:ext cx="774447" cy="782192"/>
          </a:xfrm>
          <a:prstGeom prst="rect">
            <a:avLst/>
          </a:prstGeom>
        </p:spPr>
      </p:pic>
      <p:pic>
        <p:nvPicPr>
          <p:cNvPr id="9" name="Imagem 8"/>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0"/>
                    </a14:imgEffect>
                  </a14:imgLayer>
                </a14:imgProps>
              </a:ext>
            </a:extLst>
          </a:blip>
          <a:stretch>
            <a:fillRect/>
          </a:stretch>
        </p:blipFill>
        <p:spPr>
          <a:xfrm>
            <a:off x="9086481" y="6010553"/>
            <a:ext cx="742843" cy="750126"/>
          </a:xfrm>
          <a:prstGeom prst="rect">
            <a:avLst/>
          </a:prstGeom>
        </p:spPr>
      </p:pic>
      <p:sp>
        <p:nvSpPr>
          <p:cNvPr id="10" name="Botão de Ação: Avançar ou Próximo 9">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Botão de Ação: Ir para a Página Inicial 10">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Botão de Ação: Voltar ou Anterior 11">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Botão de Ação: Obter Informações 12">
            <a:hlinkClick r:id="rId10" action="ppaction://hlinksldjump" highlightClick="1"/>
          </p:cNvPr>
          <p:cNvSpPr/>
          <p:nvPr/>
        </p:nvSpPr>
        <p:spPr>
          <a:xfrm>
            <a:off x="11255226" y="6532925"/>
            <a:ext cx="246077" cy="232795"/>
          </a:xfrm>
          <a:prstGeom prst="actionButtonInformation">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48663713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rgbClr val="DB695F"/>
                </a:solidFill>
              </a:rPr>
              <a:t>Principais formatos de áudio e os codecs</a:t>
            </a:r>
            <a:endParaRPr lang="pt-PT" dirty="0"/>
          </a:p>
        </p:txBody>
      </p:sp>
      <p:sp>
        <p:nvSpPr>
          <p:cNvPr id="3" name="Espaço Reservado para Conteúdo 2"/>
          <p:cNvSpPr>
            <a:spLocks noGrp="1"/>
          </p:cNvSpPr>
          <p:nvPr>
            <p:ph idx="1"/>
          </p:nvPr>
        </p:nvSpPr>
        <p:spPr>
          <a:xfrm>
            <a:off x="1049472" y="2422541"/>
            <a:ext cx="10510556" cy="4343179"/>
          </a:xfrm>
          <a:ln>
            <a:solidFill>
              <a:schemeClr val="bg1"/>
            </a:solidFill>
          </a:ln>
        </p:spPr>
        <p:txBody>
          <a:bodyPr/>
          <a:lstStyle/>
          <a:p>
            <a:pPr marL="457200" indent="-457200">
              <a:buClr>
                <a:srgbClr val="DB695F"/>
              </a:buClr>
              <a:buFont typeface="+mj-lt"/>
              <a:buAutoNum type="arabicPeriod" startAt="4"/>
            </a:pPr>
            <a:r>
              <a:rPr lang="pt-PT" dirty="0"/>
              <a:t>Taxa de </a:t>
            </a:r>
            <a:r>
              <a:rPr lang="pt-PT" dirty="0" smtClean="0"/>
              <a:t>Bits</a:t>
            </a:r>
          </a:p>
          <a:p>
            <a:pPr marL="0" indent="0">
              <a:buClr>
                <a:srgbClr val="DB695F"/>
              </a:buClr>
              <a:buNone/>
            </a:pPr>
            <a:r>
              <a:rPr lang="pt-PT" sz="2000" dirty="0"/>
              <a:t>A taxa de bits ou </a:t>
            </a:r>
            <a:r>
              <a:rPr lang="pt-PT" sz="2000" dirty="0" err="1"/>
              <a:t>bitrate</a:t>
            </a:r>
            <a:r>
              <a:rPr lang="pt-PT" sz="2000" dirty="0"/>
              <a:t>, é uma das medidas da qualidade de um </a:t>
            </a:r>
            <a:r>
              <a:rPr lang="pt-PT" sz="2000" dirty="0" smtClean="0"/>
              <a:t>arquivo comprimido </a:t>
            </a:r>
            <a:r>
              <a:rPr lang="pt-PT" sz="2000" dirty="0"/>
              <a:t>que </a:t>
            </a:r>
            <a:r>
              <a:rPr lang="pt-PT" sz="2000" dirty="0" smtClean="0"/>
              <a:t>representa </a:t>
            </a:r>
            <a:r>
              <a:rPr lang="pt-PT" sz="2000" dirty="0"/>
              <a:t>o tamanho final desejado para o </a:t>
            </a:r>
            <a:r>
              <a:rPr lang="pt-PT" sz="2000" dirty="0" smtClean="0"/>
              <a:t>arquivo, </a:t>
            </a:r>
            <a:r>
              <a:rPr lang="pt-PT" sz="2000" dirty="0"/>
              <a:t>é </a:t>
            </a:r>
            <a:r>
              <a:rPr lang="pt-PT" sz="2000" dirty="0" smtClean="0"/>
              <a:t>apresentada como </a:t>
            </a:r>
            <a:r>
              <a:rPr lang="pt-PT" sz="2000" dirty="0" err="1" smtClean="0"/>
              <a:t>Kbit</a:t>
            </a:r>
            <a:r>
              <a:rPr lang="pt-PT" sz="2000" dirty="0" smtClean="0"/>
              <a:t>/s. Quanto </a:t>
            </a:r>
            <a:r>
              <a:rPr lang="pt-PT" sz="2000" dirty="0"/>
              <a:t>maior for a </a:t>
            </a:r>
            <a:r>
              <a:rPr lang="pt-PT" sz="2000" dirty="0" smtClean="0"/>
              <a:t>taxa de </a:t>
            </a:r>
            <a:r>
              <a:rPr lang="pt-PT" sz="2000" dirty="0"/>
              <a:t>bits, melhor será a qualidade do arquivo </a:t>
            </a:r>
            <a:r>
              <a:rPr lang="pt-PT" sz="2000" dirty="0" smtClean="0"/>
              <a:t>final.</a:t>
            </a:r>
          </a:p>
          <a:p>
            <a:pPr marL="0" indent="0">
              <a:buClr>
                <a:srgbClr val="DB695F"/>
              </a:buClr>
              <a:buNone/>
            </a:pPr>
            <a:r>
              <a:rPr lang="pt-PT" sz="2000" dirty="0" smtClean="0"/>
              <a:t>1 </a:t>
            </a:r>
            <a:r>
              <a:rPr lang="pt-PT" sz="2000" dirty="0" err="1"/>
              <a:t>Kbit</a:t>
            </a:r>
            <a:r>
              <a:rPr lang="pt-PT" sz="2000" dirty="0"/>
              <a:t>/s significa que a cada segundo, o </a:t>
            </a:r>
            <a:r>
              <a:rPr lang="pt-PT" sz="2000" dirty="0" err="1"/>
              <a:t>codec</a:t>
            </a:r>
            <a:r>
              <a:rPr lang="pt-PT" sz="2000" dirty="0"/>
              <a:t> tem 1000 bits do arquivo final </a:t>
            </a:r>
            <a:r>
              <a:rPr lang="pt-PT" sz="2000" dirty="0" smtClean="0"/>
              <a:t>para utilizar</a:t>
            </a:r>
            <a:r>
              <a:rPr lang="pt-PT" sz="2000" dirty="0"/>
              <a:t>, ou seja, se um arquivo de som tem 8 segundos e é comprimido a </a:t>
            </a:r>
            <a:r>
              <a:rPr lang="pt-PT" sz="2000" dirty="0" smtClean="0"/>
              <a:t>uma taxa </a:t>
            </a:r>
            <a:r>
              <a:rPr lang="pt-PT" sz="2000" dirty="0"/>
              <a:t>de 1 </a:t>
            </a:r>
            <a:r>
              <a:rPr lang="pt-PT" sz="2000" dirty="0" err="1"/>
              <a:t>Kbit</a:t>
            </a:r>
            <a:r>
              <a:rPr lang="pt-PT" sz="2000" dirty="0"/>
              <a:t>/s, o arquivo final terá 8 </a:t>
            </a:r>
            <a:r>
              <a:rPr lang="pt-PT" sz="2000" dirty="0" err="1"/>
              <a:t>Kbits</a:t>
            </a:r>
            <a:r>
              <a:rPr lang="pt-PT" sz="2000" dirty="0"/>
              <a:t> ou 1 </a:t>
            </a:r>
            <a:r>
              <a:rPr lang="pt-PT" sz="2000" dirty="0" err="1"/>
              <a:t>Kbyte</a:t>
            </a:r>
            <a:r>
              <a:rPr lang="pt-PT" sz="2000" dirty="0" smtClean="0"/>
              <a:t>.</a:t>
            </a:r>
          </a:p>
          <a:p>
            <a:pPr marL="0" indent="0">
              <a:buClr>
                <a:srgbClr val="DB695F"/>
              </a:buClr>
              <a:buNone/>
            </a:pPr>
            <a:endParaRPr lang="pt-PT" sz="2000" dirty="0" smtClean="0"/>
          </a:p>
          <a:p>
            <a:pPr marL="0" indent="0">
              <a:buClr>
                <a:srgbClr val="DB695F"/>
              </a:buClr>
              <a:buNone/>
            </a:pPr>
            <a:endParaRPr lang="pt-PT" sz="2000" dirty="0"/>
          </a:p>
        </p:txBody>
      </p:sp>
      <p:sp>
        <p:nvSpPr>
          <p:cNvPr id="4" name="Botão de Ação: Avançar ou Próximo 3">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Botão de Ação: Ir para a Página Inicial 4">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Botão de Ação: Voltar ou Anterior 5">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Obter Informações 6">
            <a:hlinkClick r:id="rId2" action="ppaction://hlinksldjump" highlightClick="1"/>
          </p:cNvPr>
          <p:cNvSpPr/>
          <p:nvPr/>
        </p:nvSpPr>
        <p:spPr>
          <a:xfrm>
            <a:off x="11255226" y="6532925"/>
            <a:ext cx="246077" cy="232795"/>
          </a:xfrm>
          <a:prstGeom prst="actionButtonInformation">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26" name="Picture 2" descr="E:\TM\Ficha 1\ondas_de_som-728x450.png"/>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3629346" y="3806618"/>
            <a:ext cx="8562654" cy="338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6873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rgbClr val="DB695F"/>
                </a:solidFill>
              </a:rPr>
              <a:t>Principais formatos de áudio e os </a:t>
            </a:r>
            <a:r>
              <a:rPr lang="pt-PT" dirty="0" err="1">
                <a:solidFill>
                  <a:srgbClr val="DB695F"/>
                </a:solidFill>
              </a:rPr>
              <a:t>codecs</a:t>
            </a:r>
            <a:endParaRPr lang="pt-PT" dirty="0"/>
          </a:p>
        </p:txBody>
      </p:sp>
      <p:sp>
        <p:nvSpPr>
          <p:cNvPr id="4" name="Espaço Reservado para Conteúdo 2"/>
          <p:cNvSpPr txBox="1">
            <a:spLocks/>
          </p:cNvSpPr>
          <p:nvPr/>
        </p:nvSpPr>
        <p:spPr>
          <a:xfrm>
            <a:off x="1049472" y="2422542"/>
            <a:ext cx="10510556" cy="1559912"/>
          </a:xfrm>
          <a:prstGeom prst="rect">
            <a:avLst/>
          </a:prstGeom>
          <a:ln>
            <a:solidFill>
              <a:schemeClr val="bg1"/>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457200" indent="-457200">
              <a:buClr>
                <a:srgbClr val="DB695F"/>
              </a:buClr>
              <a:buFont typeface="+mj-lt"/>
              <a:buAutoNum type="arabicPeriod" startAt="4"/>
            </a:pPr>
            <a:r>
              <a:rPr lang="pt-PT" dirty="0" smtClean="0"/>
              <a:t>Taxa de Bits</a:t>
            </a:r>
          </a:p>
          <a:p>
            <a:pPr marL="0" indent="0">
              <a:buClr>
                <a:srgbClr val="DB695F"/>
              </a:buClr>
              <a:buNone/>
            </a:pPr>
            <a:r>
              <a:rPr lang="pt-PT" sz="2000" dirty="0"/>
              <a:t>As taxas de bits podem ser divididas em três categorias principais</a:t>
            </a:r>
            <a:r>
              <a:rPr lang="pt-PT" sz="2000" dirty="0" smtClean="0"/>
              <a:t>:</a:t>
            </a:r>
          </a:p>
          <a:p>
            <a:pPr marL="0" indent="0">
              <a:buClr>
                <a:srgbClr val="DB695F"/>
              </a:buClr>
              <a:buNone/>
            </a:pPr>
            <a:endParaRPr lang="pt-PT" sz="2000" dirty="0"/>
          </a:p>
        </p:txBody>
      </p:sp>
      <p:sp>
        <p:nvSpPr>
          <p:cNvPr id="6" name="CaixaDeTexto 5"/>
          <p:cNvSpPr txBox="1"/>
          <p:nvPr/>
        </p:nvSpPr>
        <p:spPr>
          <a:xfrm>
            <a:off x="1215190" y="3380873"/>
            <a:ext cx="10635915" cy="2862322"/>
          </a:xfrm>
          <a:prstGeom prst="rect">
            <a:avLst/>
          </a:prstGeom>
          <a:noFill/>
        </p:spPr>
        <p:txBody>
          <a:bodyPr wrap="square" rtlCol="0">
            <a:spAutoFit/>
          </a:bodyPr>
          <a:lstStyle/>
          <a:p>
            <a:pPr marL="285750" indent="-285750">
              <a:buClr>
                <a:srgbClr val="9CBEBD"/>
              </a:buClr>
              <a:buFont typeface="Arial" panose="020B0604020202020204" pitchFamily="34" charset="0"/>
              <a:buChar char="•"/>
            </a:pPr>
            <a:r>
              <a:rPr lang="pt-PT" sz="2000" dirty="0"/>
              <a:t>CBR (</a:t>
            </a:r>
            <a:r>
              <a:rPr lang="pt-PT" sz="2000" dirty="0" err="1"/>
              <a:t>constant</a:t>
            </a:r>
            <a:r>
              <a:rPr lang="pt-PT" sz="2000" dirty="0"/>
              <a:t> </a:t>
            </a:r>
            <a:r>
              <a:rPr lang="pt-PT" sz="2000" dirty="0" err="1"/>
              <a:t>bitrate</a:t>
            </a:r>
            <a:r>
              <a:rPr lang="pt-PT" sz="2000" dirty="0"/>
              <a:t>), o </a:t>
            </a:r>
            <a:r>
              <a:rPr lang="pt-PT" sz="2000" dirty="0" err="1"/>
              <a:t>codec</a:t>
            </a:r>
            <a:r>
              <a:rPr lang="pt-PT" sz="2000" dirty="0"/>
              <a:t> utiliza uma taxa de bits constante em </a:t>
            </a:r>
            <a:r>
              <a:rPr lang="pt-PT" sz="2000" dirty="0"/>
              <a:t>toda a duração </a:t>
            </a:r>
            <a:r>
              <a:rPr lang="pt-PT" sz="2000" dirty="0"/>
              <a:t>do </a:t>
            </a:r>
            <a:r>
              <a:rPr lang="pt-PT" sz="2000" dirty="0"/>
              <a:t>arquivo</a:t>
            </a:r>
            <a:r>
              <a:rPr lang="pt-PT" sz="2000" dirty="0"/>
              <a:t> </a:t>
            </a:r>
            <a:r>
              <a:rPr lang="pt-PT" sz="2000" dirty="0"/>
              <a:t>isto </a:t>
            </a:r>
            <a:r>
              <a:rPr lang="pt-PT" sz="2000" dirty="0"/>
              <a:t>significa que em momentos de </a:t>
            </a:r>
            <a:r>
              <a:rPr lang="pt-PT" sz="2000" dirty="0"/>
              <a:t>silêncio provavelmente </a:t>
            </a:r>
            <a:r>
              <a:rPr lang="pt-PT" sz="2000" dirty="0"/>
              <a:t>haverá desperdício </a:t>
            </a:r>
            <a:r>
              <a:rPr lang="pt-PT" sz="2000" dirty="0"/>
              <a:t>de espaço</a:t>
            </a:r>
            <a:r>
              <a:rPr lang="pt-PT" sz="2000" dirty="0"/>
              <a:t>, enquanto que em momentos </a:t>
            </a:r>
            <a:r>
              <a:rPr lang="pt-PT" sz="2000" dirty="0"/>
              <a:t>de muita </a:t>
            </a:r>
            <a:r>
              <a:rPr lang="pt-PT" sz="2000" dirty="0"/>
              <a:t>intensidade sonora haverá perda maior de informação acústica</a:t>
            </a:r>
            <a:r>
              <a:rPr lang="pt-PT" sz="2000" dirty="0"/>
              <a:t>.</a:t>
            </a:r>
          </a:p>
          <a:p>
            <a:pPr marL="285750" indent="-285750">
              <a:buClr>
                <a:srgbClr val="9CBEBD"/>
              </a:buClr>
              <a:buFont typeface="Arial" panose="020B0604020202020204" pitchFamily="34" charset="0"/>
              <a:buChar char="•"/>
            </a:pPr>
            <a:r>
              <a:rPr lang="pt-PT" sz="2000" dirty="0"/>
              <a:t>VBR (</a:t>
            </a:r>
            <a:r>
              <a:rPr lang="pt-PT" sz="2000" dirty="0" err="1"/>
              <a:t>variable</a:t>
            </a:r>
            <a:r>
              <a:rPr lang="pt-PT" sz="2000" dirty="0"/>
              <a:t> </a:t>
            </a:r>
            <a:r>
              <a:rPr lang="pt-PT" sz="2000" dirty="0" err="1"/>
              <a:t>bitrate</a:t>
            </a:r>
            <a:r>
              <a:rPr lang="pt-PT" sz="2000" dirty="0"/>
              <a:t>), o </a:t>
            </a:r>
            <a:r>
              <a:rPr lang="pt-PT" sz="2000" dirty="0" err="1"/>
              <a:t>codec</a:t>
            </a:r>
            <a:r>
              <a:rPr lang="pt-PT" sz="2000" dirty="0"/>
              <a:t> utiliza uma taxa de bits variável, dessa </a:t>
            </a:r>
            <a:r>
              <a:rPr lang="pt-PT" sz="2000" dirty="0"/>
              <a:t>forma </a:t>
            </a:r>
            <a:r>
              <a:rPr lang="pt-PT" sz="2000" dirty="0" err="1"/>
              <a:t>o</a:t>
            </a:r>
            <a:r>
              <a:rPr lang="pt-PT" sz="2000" dirty="0" err="1"/>
              <a:t>timizando</a:t>
            </a:r>
            <a:r>
              <a:rPr lang="pt-PT" sz="2000" dirty="0"/>
              <a:t> </a:t>
            </a:r>
            <a:r>
              <a:rPr lang="pt-PT" sz="2000" dirty="0"/>
              <a:t>a utilização do espaço, ao permitir maior uso deste para </a:t>
            </a:r>
            <a:r>
              <a:rPr lang="pt-PT" sz="2000" dirty="0"/>
              <a:t>os momentos </a:t>
            </a:r>
            <a:r>
              <a:rPr lang="pt-PT" sz="2000" dirty="0"/>
              <a:t>mais necessários e reduzindo a taxa de bits ao mínimo </a:t>
            </a:r>
            <a:r>
              <a:rPr lang="pt-PT" sz="2000" dirty="0"/>
              <a:t>nos momentos </a:t>
            </a:r>
            <a:r>
              <a:rPr lang="pt-PT" sz="2000" dirty="0"/>
              <a:t>de silêncio. A maioria dos </a:t>
            </a:r>
            <a:r>
              <a:rPr lang="pt-PT" sz="2000" dirty="0" err="1"/>
              <a:t>codecs</a:t>
            </a:r>
            <a:r>
              <a:rPr lang="pt-PT" sz="2000" dirty="0"/>
              <a:t> sem perdas utiliza esse formato</a:t>
            </a:r>
            <a:r>
              <a:rPr lang="pt-PT" sz="2000" dirty="0"/>
              <a:t>.</a:t>
            </a:r>
          </a:p>
          <a:p>
            <a:pPr marL="285750" indent="-285750">
              <a:buClr>
                <a:srgbClr val="9CBEBD"/>
              </a:buClr>
              <a:buFont typeface="Arial" panose="020B0604020202020204" pitchFamily="34" charset="0"/>
              <a:buChar char="•"/>
            </a:pPr>
            <a:r>
              <a:rPr lang="pt-PT" sz="2000" dirty="0"/>
              <a:t>ABR (</a:t>
            </a:r>
            <a:r>
              <a:rPr lang="pt-PT" sz="2000" dirty="0" err="1"/>
              <a:t>average</a:t>
            </a:r>
            <a:r>
              <a:rPr lang="pt-PT" sz="2000" dirty="0"/>
              <a:t> </a:t>
            </a:r>
            <a:r>
              <a:rPr lang="pt-PT" sz="2000" dirty="0" err="1"/>
              <a:t>bitrate</a:t>
            </a:r>
            <a:r>
              <a:rPr lang="pt-PT" sz="2000" dirty="0"/>
              <a:t>) Um tipo específico de VBR que garante que ao final </a:t>
            </a:r>
            <a:r>
              <a:rPr lang="pt-PT" sz="2000" dirty="0"/>
              <a:t>do processo </a:t>
            </a:r>
            <a:r>
              <a:rPr lang="pt-PT" sz="2000" dirty="0"/>
              <a:t>de compressão o arquivo terá uma taxa de bits média pré-definida.</a:t>
            </a:r>
          </a:p>
        </p:txBody>
      </p:sp>
    </p:spTree>
    <p:extLst>
      <p:ext uri="{BB962C8B-B14F-4D97-AF65-F5344CB8AC3E}">
        <p14:creationId xmlns:p14="http://schemas.microsoft.com/office/powerpoint/2010/main" val="195694351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Conceitos de WMA, MP3, Wav e outros</a:t>
            </a:r>
          </a:p>
        </p:txBody>
      </p:sp>
      <p:sp>
        <p:nvSpPr>
          <p:cNvPr id="3" name="Espaço Reservado para Conteúdo 2"/>
          <p:cNvSpPr>
            <a:spLocks noGrp="1"/>
          </p:cNvSpPr>
          <p:nvPr>
            <p:ph idx="1"/>
          </p:nvPr>
        </p:nvSpPr>
        <p:spPr/>
        <p:txBody>
          <a:bodyPr/>
          <a:lstStyle/>
          <a:p>
            <a:pPr marL="457200" indent="-457200">
              <a:buFont typeface="+mj-lt"/>
              <a:buAutoNum type="arabicPeriod"/>
            </a:pPr>
            <a:r>
              <a:rPr lang="pt-PT" dirty="0">
                <a:solidFill>
                  <a:srgbClr val="9CBEBD"/>
                </a:solidFill>
              </a:rPr>
              <a:t>WMA</a:t>
            </a:r>
          </a:p>
          <a:p>
            <a:pPr marL="0" indent="0">
              <a:buNone/>
            </a:pPr>
            <a:r>
              <a:rPr lang="pt-PT" dirty="0">
                <a:solidFill>
                  <a:srgbClr val="9CBEBD"/>
                </a:solidFill>
              </a:rPr>
              <a:t>Windows Media Audio </a:t>
            </a:r>
            <a:r>
              <a:rPr lang="pt-PT" dirty="0"/>
              <a:t>é um formato produzido pela Microsoft que tem grande compatibilidade com o Windows Media Player mas também pode ser reproduzido pelo Winamp e outros reprodutores de áudio, com exceção do iTunes, que oferece serviço de codificação de WMA ao AAC (Formato padrão para Apple). A qualidade de áudio é similar ao MP3 mas tanto o formato WMA e o MP3 são formatos lossy (codecs com perdas), ou seja, ocorre neles perdas. </a:t>
            </a:r>
          </a:p>
          <a:p>
            <a:pPr marL="0" indent="0">
              <a:buNone/>
            </a:pPr>
            <a:endParaRPr lang="pt-PT" dirty="0">
              <a:solidFill>
                <a:srgbClr val="9CBEBD"/>
              </a:solidFill>
            </a:endParaRPr>
          </a:p>
        </p:txBody>
      </p:sp>
      <p:pic>
        <p:nvPicPr>
          <p:cNvPr id="4" name="Imagem 3"/>
          <p:cNvPicPr>
            <a:picLocks noChangeAspect="1"/>
          </p:cNvPicPr>
          <p:nvPr/>
        </p:nvPicPr>
        <p:blipFill>
          <a:blip r:embed="rId2"/>
          <a:stretch>
            <a:fillRect/>
          </a:stretch>
        </p:blipFill>
        <p:spPr>
          <a:xfrm>
            <a:off x="8668331" y="4297680"/>
            <a:ext cx="2255823" cy="2440963"/>
          </a:xfrm>
          <a:prstGeom prst="rect">
            <a:avLst/>
          </a:prstGeom>
        </p:spPr>
      </p:pic>
      <p:sp>
        <p:nvSpPr>
          <p:cNvPr id="5" name="Botão de Ação: Avançar ou Próximo 4">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Botão de Ação: Ir para a Página Inicial 5">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Voltar ou Anterior 6">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Botão de Ação: Obter Informações 7">
            <a:hlinkClick r:id="rId3" action="ppaction://hlinksldjump" highlightClick="1"/>
          </p:cNvPr>
          <p:cNvSpPr/>
          <p:nvPr/>
        </p:nvSpPr>
        <p:spPr>
          <a:xfrm>
            <a:off x="11255226" y="6532925"/>
            <a:ext cx="246077" cy="232795"/>
          </a:xfrm>
          <a:prstGeom prst="actionButtonInformation">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9670069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rgbClr val="DB695F"/>
                </a:solidFill>
              </a:rPr>
              <a:t>Conceitos de WMA, MP3, Wav e outros</a:t>
            </a:r>
          </a:p>
        </p:txBody>
      </p:sp>
      <p:sp>
        <p:nvSpPr>
          <p:cNvPr id="3" name="Espaço Reservado para Conteúdo 2"/>
          <p:cNvSpPr>
            <a:spLocks noGrp="1"/>
          </p:cNvSpPr>
          <p:nvPr>
            <p:ph idx="1"/>
          </p:nvPr>
        </p:nvSpPr>
        <p:spPr>
          <a:xfrm>
            <a:off x="1024128" y="2286000"/>
            <a:ext cx="9948672" cy="4023360"/>
          </a:xfrm>
        </p:spPr>
        <p:txBody>
          <a:bodyPr/>
          <a:lstStyle/>
          <a:p>
            <a:pPr marL="457200" indent="-457200">
              <a:buClr>
                <a:srgbClr val="DB695F"/>
              </a:buClr>
              <a:buFont typeface="+mj-lt"/>
              <a:buAutoNum type="arabicPeriod" startAt="2"/>
            </a:pPr>
            <a:r>
              <a:rPr lang="pt-PT" dirty="0">
                <a:solidFill>
                  <a:srgbClr val="DB695F"/>
                </a:solidFill>
              </a:rPr>
              <a:t>MP3</a:t>
            </a:r>
          </a:p>
          <a:p>
            <a:pPr marL="0" indent="0">
              <a:buClr>
                <a:srgbClr val="DB695F"/>
              </a:buClr>
              <a:buNone/>
            </a:pPr>
            <a:r>
              <a:rPr lang="pt-PT" sz="2000" dirty="0"/>
              <a:t>O MP3 (</a:t>
            </a:r>
            <a:r>
              <a:rPr lang="pt-PT" sz="2000" i="1" dirty="0"/>
              <a:t>MPEG Layer 3)</a:t>
            </a:r>
            <a:r>
              <a:rPr lang="pt-PT" sz="2000" dirty="0"/>
              <a:t> foi um dos primeiros tipos de compressão de áudio digital que minimiza a perda de qualidade em músicas ou outros arquivos de áudio reproduzidos no computador ou em dispositivo próprio. Este tipo de compressão com perdas utilizado na compressão do MP3 consiste em retirar do áudio tudo aquilo que o ouvido humano não conseguiria perceber, devido a fenómenos de estudos de sons e de limitações da audição humana, embora pessoas com ouvido absoluto possam perceber tais perdas.</a:t>
            </a:r>
          </a:p>
        </p:txBody>
      </p:sp>
      <p:pic>
        <p:nvPicPr>
          <p:cNvPr id="4" name="Imagem 3"/>
          <p:cNvPicPr>
            <a:picLocks noChangeAspect="1"/>
          </p:cNvPicPr>
          <p:nvPr/>
        </p:nvPicPr>
        <p:blipFill>
          <a:blip r:embed="rId2"/>
          <a:stretch>
            <a:fillRect/>
          </a:stretch>
        </p:blipFill>
        <p:spPr>
          <a:xfrm>
            <a:off x="8547419" y="4484483"/>
            <a:ext cx="1700162" cy="2138625"/>
          </a:xfrm>
          <a:prstGeom prst="rect">
            <a:avLst/>
          </a:prstGeom>
        </p:spPr>
      </p:pic>
      <p:sp>
        <p:nvSpPr>
          <p:cNvPr id="5" name="Botão de Ação: Avançar ou Próximo 4">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Botão de Ação: Ir para a Página Inicial 5">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Voltar ou Anterior 6">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Botão de Ação: Obter Informações 7">
            <a:hlinkClick r:id="rId3" action="ppaction://hlinksldjump" highlightClick="1"/>
          </p:cNvPr>
          <p:cNvSpPr/>
          <p:nvPr/>
        </p:nvSpPr>
        <p:spPr>
          <a:xfrm>
            <a:off x="11255226" y="6532925"/>
            <a:ext cx="246077" cy="232795"/>
          </a:xfrm>
          <a:prstGeom prst="actionButtonInformation">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13085014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Conceitos de WMA, MP3, Wav e outros</a:t>
            </a:r>
          </a:p>
        </p:txBody>
      </p:sp>
      <p:sp>
        <p:nvSpPr>
          <p:cNvPr id="3" name="Espaço Reservado para Conteúdo 2"/>
          <p:cNvSpPr>
            <a:spLocks noGrp="1"/>
          </p:cNvSpPr>
          <p:nvPr>
            <p:ph idx="1"/>
          </p:nvPr>
        </p:nvSpPr>
        <p:spPr/>
        <p:txBody>
          <a:bodyPr>
            <a:normAutofit/>
          </a:bodyPr>
          <a:lstStyle/>
          <a:p>
            <a:pPr marL="457200" indent="-457200">
              <a:buClr>
                <a:srgbClr val="9CBEBD"/>
              </a:buClr>
              <a:buFont typeface="+mj-lt"/>
              <a:buAutoNum type="arabicPeriod" startAt="3"/>
            </a:pPr>
            <a:r>
              <a:rPr lang="pt-PT" dirty="0">
                <a:solidFill>
                  <a:srgbClr val="9CBEBD"/>
                </a:solidFill>
              </a:rPr>
              <a:t>WAV</a:t>
            </a:r>
          </a:p>
          <a:p>
            <a:pPr marL="0" indent="0">
              <a:buClr>
                <a:srgbClr val="9CBEBD"/>
              </a:buClr>
              <a:buNone/>
            </a:pPr>
            <a:r>
              <a:rPr lang="pt-PT" sz="2000" dirty="0">
                <a:solidFill>
                  <a:srgbClr val="9CBEBD"/>
                </a:solidFill>
              </a:rPr>
              <a:t>WAV (WAVE form audio format) </a:t>
            </a:r>
            <a:r>
              <a:rPr lang="pt-PT" sz="2000" dirty="0"/>
              <a:t>é um formato de padrão de arquivo processadores Intel. Este formato é um dos principais formatos usados nos sistemas Windows para áudio simples. Um arquivo WAV pode conter áudio compactado mas o formato mais comum de WAV contém áudio em formato de modulação de pulsos PCM (pulse-code modulation). O PCM usa um método de armazenamento de áudio sem perda. Os usuários profissionais podem usar o formato WAV para qualidade máxima de áudio. O Áudio WAV pode ser editado e manipulado com muita facilidade usando vários tipos de softwares.</a:t>
            </a:r>
          </a:p>
        </p:txBody>
      </p:sp>
      <p:pic>
        <p:nvPicPr>
          <p:cNvPr id="4" name="Imagem 3"/>
          <p:cNvPicPr>
            <a:picLocks noChangeAspect="1"/>
          </p:cNvPicPr>
          <p:nvPr/>
        </p:nvPicPr>
        <p:blipFill>
          <a:blip r:embed="rId2"/>
          <a:stretch>
            <a:fillRect/>
          </a:stretch>
        </p:blipFill>
        <p:spPr>
          <a:xfrm>
            <a:off x="8422704" y="4635746"/>
            <a:ext cx="2129974" cy="2129974"/>
          </a:xfrm>
          <a:prstGeom prst="rect">
            <a:avLst/>
          </a:prstGeom>
        </p:spPr>
      </p:pic>
      <p:sp>
        <p:nvSpPr>
          <p:cNvPr id="5" name="Botão de Ação: Avançar ou Próximo 4">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Botão de Ação: Ir para a Página Inicial 5">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Voltar ou Anterior 6">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Botão de Ação: Obter Informações 7">
            <a:hlinkClick r:id="rId3" action="ppaction://hlinksldjump" highlightClick="1"/>
          </p:cNvPr>
          <p:cNvSpPr/>
          <p:nvPr/>
        </p:nvSpPr>
        <p:spPr>
          <a:xfrm>
            <a:off x="11255226" y="6532925"/>
            <a:ext cx="246077" cy="232795"/>
          </a:xfrm>
          <a:prstGeom prst="actionButtonInformation">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91423401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e 13"/>
          <p:cNvSpPr/>
          <p:nvPr/>
        </p:nvSpPr>
        <p:spPr>
          <a:xfrm>
            <a:off x="4698548" y="4349702"/>
            <a:ext cx="587230" cy="587230"/>
          </a:xfrm>
          <a:prstGeom prst="ellipse">
            <a:avLst/>
          </a:prstGeom>
          <a:solidFill>
            <a:srgbClr val="DB695F"/>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Elipse 7"/>
          <p:cNvSpPr/>
          <p:nvPr/>
        </p:nvSpPr>
        <p:spPr>
          <a:xfrm>
            <a:off x="7033443" y="1888694"/>
            <a:ext cx="587230" cy="587230"/>
          </a:xfrm>
          <a:prstGeom prst="ellipse">
            <a:avLst/>
          </a:prstGeom>
          <a:solidFill>
            <a:srgbClr val="DB695F"/>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ítulo 1"/>
          <p:cNvSpPr>
            <a:spLocks noGrp="1"/>
          </p:cNvSpPr>
          <p:nvPr>
            <p:ph type="title"/>
          </p:nvPr>
        </p:nvSpPr>
        <p:spPr>
          <a:xfrm>
            <a:off x="1024128" y="569531"/>
            <a:ext cx="9720072" cy="1499616"/>
          </a:xfrm>
        </p:spPr>
        <p:txBody>
          <a:bodyPr/>
          <a:lstStyle/>
          <a:p>
            <a:r>
              <a:rPr lang="pt-PT" dirty="0">
                <a:solidFill>
                  <a:srgbClr val="DB695F"/>
                </a:solidFill>
              </a:rPr>
              <a:t>Software de edição de som (Exemplos)</a:t>
            </a:r>
          </a:p>
        </p:txBody>
      </p:sp>
      <p:sp>
        <p:nvSpPr>
          <p:cNvPr id="3" name="Espaço Reservado para Conteúdo 2"/>
          <p:cNvSpPr>
            <a:spLocks noGrp="1"/>
          </p:cNvSpPr>
          <p:nvPr>
            <p:ph idx="1"/>
          </p:nvPr>
        </p:nvSpPr>
        <p:spPr>
          <a:xfrm>
            <a:off x="756883" y="2056822"/>
            <a:ext cx="3187145" cy="2260833"/>
          </a:xfrm>
        </p:spPr>
        <p:txBody>
          <a:bodyPr>
            <a:normAutofit/>
          </a:bodyPr>
          <a:lstStyle/>
          <a:p>
            <a:pPr>
              <a:buClr>
                <a:srgbClr val="DB695F"/>
              </a:buClr>
              <a:buFont typeface="Arial" panose="020B0604020202020204" pitchFamily="34" charset="0"/>
              <a:buChar char="•"/>
            </a:pPr>
            <a:r>
              <a:rPr lang="pt-PT" dirty="0"/>
              <a:t> Free Áudio Editor</a:t>
            </a:r>
          </a:p>
          <a:p>
            <a:pPr marL="0" indent="0">
              <a:buClr>
                <a:srgbClr val="DB695F"/>
              </a:buClr>
              <a:buNone/>
            </a:pPr>
            <a:endParaRPr lang="pt-PT" dirty="0"/>
          </a:p>
          <a:p>
            <a:pPr marL="0" indent="0">
              <a:buClr>
                <a:srgbClr val="DB695F"/>
              </a:buClr>
              <a:buNone/>
            </a:pPr>
            <a:endParaRPr lang="pt-PT" dirty="0"/>
          </a:p>
          <a:p>
            <a:pPr marL="0" indent="0">
              <a:buClr>
                <a:srgbClr val="DB695F"/>
              </a:buClr>
              <a:buNone/>
            </a:pPr>
            <a:endParaRPr lang="pt-PT" dirty="0"/>
          </a:p>
          <a:p>
            <a:pPr marL="0" indent="0">
              <a:buClr>
                <a:srgbClr val="DB695F"/>
              </a:buClr>
              <a:buNone/>
            </a:pPr>
            <a:endParaRPr lang="pt-PT" dirty="0"/>
          </a:p>
        </p:txBody>
      </p:sp>
      <p:pic>
        <p:nvPicPr>
          <p:cNvPr id="4" name="Imagem 3">
            <a:hlinkClick r:id="rId2"/>
          </p:cNvPr>
          <p:cNvPicPr>
            <a:picLocks noChangeAspect="1"/>
          </p:cNvPicPr>
          <p:nvPr/>
        </p:nvPicPr>
        <p:blipFill>
          <a:blip r:embed="rId3"/>
          <a:stretch>
            <a:fillRect/>
          </a:stretch>
        </p:blipFill>
        <p:spPr>
          <a:xfrm>
            <a:off x="3139553" y="1957117"/>
            <a:ext cx="587230" cy="587230"/>
          </a:xfrm>
          <a:prstGeom prst="rect">
            <a:avLst/>
          </a:prstGeom>
        </p:spPr>
      </p:pic>
      <p:pic>
        <p:nvPicPr>
          <p:cNvPr id="5" name="Imagem 4"/>
          <p:cNvPicPr>
            <a:picLocks noChangeAspect="1"/>
          </p:cNvPicPr>
          <p:nvPr/>
        </p:nvPicPr>
        <p:blipFill>
          <a:blip r:embed="rId4"/>
          <a:stretch>
            <a:fillRect/>
          </a:stretch>
        </p:blipFill>
        <p:spPr>
          <a:xfrm>
            <a:off x="1024128" y="2627344"/>
            <a:ext cx="2652656" cy="1603383"/>
          </a:xfrm>
          <a:prstGeom prst="rect">
            <a:avLst/>
          </a:prstGeom>
        </p:spPr>
      </p:pic>
      <p:sp>
        <p:nvSpPr>
          <p:cNvPr id="6" name="Espaço Reservado para Conteúdo 2"/>
          <p:cNvSpPr txBox="1">
            <a:spLocks/>
          </p:cNvSpPr>
          <p:nvPr/>
        </p:nvSpPr>
        <p:spPr>
          <a:xfrm>
            <a:off x="5733486" y="1992150"/>
            <a:ext cx="3187145" cy="226083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Clr>
                <a:srgbClr val="DB695F"/>
              </a:buClr>
              <a:buFont typeface="Arial" panose="020B0604020202020204" pitchFamily="34" charset="0"/>
              <a:buChar char="•"/>
            </a:pPr>
            <a:r>
              <a:rPr lang="pt-PT" dirty="0"/>
              <a:t> Audacity </a:t>
            </a:r>
          </a:p>
          <a:p>
            <a:pPr marL="0" indent="0">
              <a:buClr>
                <a:srgbClr val="DB695F"/>
              </a:buClr>
              <a:buFont typeface="Tw Cen MT" panose="020B0602020104020603" pitchFamily="34" charset="0"/>
              <a:buNone/>
            </a:pPr>
            <a:endParaRPr lang="pt-PT" dirty="0"/>
          </a:p>
          <a:p>
            <a:pPr marL="0" indent="0">
              <a:buClr>
                <a:srgbClr val="DB695F"/>
              </a:buClr>
              <a:buFont typeface="Tw Cen MT" panose="020B0602020104020603" pitchFamily="34" charset="0"/>
              <a:buNone/>
            </a:pPr>
            <a:endParaRPr lang="pt-PT" dirty="0"/>
          </a:p>
          <a:p>
            <a:pPr marL="0" indent="0">
              <a:buClr>
                <a:srgbClr val="DB695F"/>
              </a:buClr>
              <a:buFont typeface="Tw Cen MT" panose="020B0602020104020603" pitchFamily="34" charset="0"/>
              <a:buNone/>
            </a:pPr>
            <a:endParaRPr lang="pt-PT" dirty="0"/>
          </a:p>
          <a:p>
            <a:pPr marL="0" indent="0">
              <a:buClr>
                <a:srgbClr val="DB695F"/>
              </a:buClr>
              <a:buFont typeface="Tw Cen MT" panose="020B0602020104020603" pitchFamily="34" charset="0"/>
              <a:buNone/>
            </a:pPr>
            <a:endParaRPr lang="pt-PT" dirty="0"/>
          </a:p>
        </p:txBody>
      </p:sp>
      <p:pic>
        <p:nvPicPr>
          <p:cNvPr id="7" name="Imagem 6">
            <a:hlinkClick r:id="rId5"/>
          </p:cNvPr>
          <p:cNvPicPr>
            <a:picLocks noChangeAspect="1"/>
          </p:cNvPicPr>
          <p:nvPr/>
        </p:nvPicPr>
        <p:blipFill>
          <a:blip r:embed="rId6">
            <a:extLst>
              <a:ext uri="{BEBA8EAE-BF5A-486C-A8C5-ECC9F3942E4B}">
                <a14:imgProps xmlns:a14="http://schemas.microsoft.com/office/drawing/2010/main">
                  <a14:imgLayer r:embed="rId7">
                    <a14:imgEffect>
                      <a14:backgroundRemoval t="9375" b="100000" l="9375" r="88281"/>
                    </a14:imgEffect>
                  </a14:imgLayer>
                </a14:imgProps>
              </a:ext>
            </a:extLst>
          </a:blip>
          <a:stretch>
            <a:fillRect/>
          </a:stretch>
        </p:blipFill>
        <p:spPr>
          <a:xfrm>
            <a:off x="7033443" y="1888694"/>
            <a:ext cx="587230" cy="587230"/>
          </a:xfrm>
          <a:prstGeom prst="rect">
            <a:avLst/>
          </a:prstGeom>
        </p:spPr>
      </p:pic>
      <p:pic>
        <p:nvPicPr>
          <p:cNvPr id="9" name="Imagem 8"/>
          <p:cNvPicPr>
            <a:picLocks noChangeAspect="1"/>
          </p:cNvPicPr>
          <p:nvPr/>
        </p:nvPicPr>
        <p:blipFill>
          <a:blip r:embed="rId8"/>
          <a:stretch>
            <a:fillRect/>
          </a:stretch>
        </p:blipFill>
        <p:spPr>
          <a:xfrm>
            <a:off x="5792209" y="2519109"/>
            <a:ext cx="2673874" cy="1707775"/>
          </a:xfrm>
          <a:prstGeom prst="rect">
            <a:avLst/>
          </a:prstGeom>
        </p:spPr>
      </p:pic>
      <p:sp>
        <p:nvSpPr>
          <p:cNvPr id="10" name="Espaço Reservado para Conteúdo 2"/>
          <p:cNvSpPr txBox="1">
            <a:spLocks/>
          </p:cNvSpPr>
          <p:nvPr/>
        </p:nvSpPr>
        <p:spPr>
          <a:xfrm>
            <a:off x="3541844" y="4481806"/>
            <a:ext cx="3187145" cy="226083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Clr>
                <a:srgbClr val="DB695F"/>
              </a:buClr>
              <a:buFont typeface="Arial" panose="020B0604020202020204" pitchFamily="34" charset="0"/>
              <a:buChar char="•"/>
            </a:pPr>
            <a:r>
              <a:rPr lang="pt-PT" dirty="0"/>
              <a:t> MPTrim</a:t>
            </a:r>
          </a:p>
          <a:p>
            <a:pPr marL="0" indent="0">
              <a:buClr>
                <a:srgbClr val="DB695F"/>
              </a:buClr>
              <a:buFont typeface="Tw Cen MT" panose="020B0602020104020603" pitchFamily="34" charset="0"/>
              <a:buNone/>
            </a:pPr>
            <a:endParaRPr lang="pt-PT" dirty="0"/>
          </a:p>
          <a:p>
            <a:pPr marL="0" indent="0">
              <a:buClr>
                <a:srgbClr val="DB695F"/>
              </a:buClr>
              <a:buFont typeface="Tw Cen MT" panose="020B0602020104020603" pitchFamily="34" charset="0"/>
              <a:buNone/>
            </a:pPr>
            <a:endParaRPr lang="pt-PT" dirty="0"/>
          </a:p>
          <a:p>
            <a:pPr marL="0" indent="0">
              <a:buClr>
                <a:srgbClr val="DB695F"/>
              </a:buClr>
              <a:buFont typeface="Tw Cen MT" panose="020B0602020104020603" pitchFamily="34" charset="0"/>
              <a:buNone/>
            </a:pPr>
            <a:endParaRPr lang="pt-PT" dirty="0"/>
          </a:p>
          <a:p>
            <a:pPr marL="0" indent="0">
              <a:buClr>
                <a:srgbClr val="DB695F"/>
              </a:buClr>
              <a:buFont typeface="Tw Cen MT" panose="020B0602020104020603" pitchFamily="34" charset="0"/>
              <a:buNone/>
            </a:pPr>
            <a:endParaRPr lang="pt-PT" dirty="0"/>
          </a:p>
        </p:txBody>
      </p:sp>
      <p:pic>
        <p:nvPicPr>
          <p:cNvPr id="11" name="Imagem 10">
            <a:hlinkClick r:id="rId9"/>
          </p:cNvPr>
          <p:cNvPicPr>
            <a:picLocks noChangeAspect="1"/>
          </p:cNvPicPr>
          <p:nvPr/>
        </p:nvPicPr>
        <p:blipFill>
          <a:blip r:embed="rId3"/>
          <a:stretch>
            <a:fillRect/>
          </a:stretch>
        </p:blipFill>
        <p:spPr>
          <a:xfrm>
            <a:off x="9739619" y="4413421"/>
            <a:ext cx="587230" cy="587230"/>
          </a:xfrm>
          <a:prstGeom prst="rect">
            <a:avLst/>
          </a:prstGeom>
        </p:spPr>
      </p:pic>
      <p:pic>
        <p:nvPicPr>
          <p:cNvPr id="12" name="Imagem 11"/>
          <p:cNvPicPr>
            <a:picLocks noChangeAspect="1"/>
          </p:cNvPicPr>
          <p:nvPr/>
        </p:nvPicPr>
        <p:blipFill>
          <a:blip r:embed="rId10"/>
          <a:stretch>
            <a:fillRect/>
          </a:stretch>
        </p:blipFill>
        <p:spPr>
          <a:xfrm>
            <a:off x="3669261" y="5000245"/>
            <a:ext cx="1509041" cy="1789517"/>
          </a:xfrm>
          <a:prstGeom prst="rect">
            <a:avLst/>
          </a:prstGeom>
        </p:spPr>
      </p:pic>
      <p:pic>
        <p:nvPicPr>
          <p:cNvPr id="13" name="Imagem 12">
            <a:hlinkClick r:id="rId11"/>
          </p:cNvPr>
          <p:cNvPicPr>
            <a:picLocks noChangeAspect="1"/>
          </p:cNvPicPr>
          <p:nvPr/>
        </p:nvPicPr>
        <p:blipFill>
          <a:blip r:embed="rId12">
            <a:extLst>
              <a:ext uri="{BEBA8EAE-BF5A-486C-A8C5-ECC9F3942E4B}">
                <a14:imgProps xmlns:a14="http://schemas.microsoft.com/office/drawing/2010/main">
                  <a14:imgLayer r:embed="rId7">
                    <a14:imgEffect>
                      <a14:backgroundRemoval t="9375" b="100000" l="9375" r="88281"/>
                    </a14:imgEffect>
                  </a14:imgLayer>
                </a14:imgProps>
              </a:ext>
            </a:extLst>
          </a:blip>
          <a:stretch>
            <a:fillRect/>
          </a:stretch>
        </p:blipFill>
        <p:spPr>
          <a:xfrm>
            <a:off x="4686682" y="4357797"/>
            <a:ext cx="587230" cy="587230"/>
          </a:xfrm>
          <a:prstGeom prst="rect">
            <a:avLst/>
          </a:prstGeom>
        </p:spPr>
      </p:pic>
      <p:sp>
        <p:nvSpPr>
          <p:cNvPr id="15" name="Espaço Reservado para Conteúdo 2"/>
          <p:cNvSpPr txBox="1">
            <a:spLocks/>
          </p:cNvSpPr>
          <p:nvPr/>
        </p:nvSpPr>
        <p:spPr>
          <a:xfrm>
            <a:off x="7418956" y="4502789"/>
            <a:ext cx="3187145" cy="226083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Clr>
                <a:srgbClr val="DB695F"/>
              </a:buClr>
              <a:buFont typeface="Arial" panose="020B0604020202020204" pitchFamily="34" charset="0"/>
              <a:buChar char="•"/>
            </a:pPr>
            <a:r>
              <a:rPr lang="pt-PT" dirty="0"/>
              <a:t> Wave Editor Free</a:t>
            </a:r>
          </a:p>
          <a:p>
            <a:pPr marL="0" indent="0">
              <a:buClr>
                <a:srgbClr val="DB695F"/>
              </a:buClr>
              <a:buFont typeface="Tw Cen MT" panose="020B0602020104020603" pitchFamily="34" charset="0"/>
              <a:buNone/>
            </a:pPr>
            <a:endParaRPr lang="pt-PT" dirty="0"/>
          </a:p>
          <a:p>
            <a:pPr marL="0" indent="0">
              <a:buClr>
                <a:srgbClr val="DB695F"/>
              </a:buClr>
              <a:buFont typeface="Tw Cen MT" panose="020B0602020104020603" pitchFamily="34" charset="0"/>
              <a:buNone/>
            </a:pPr>
            <a:endParaRPr lang="pt-PT" dirty="0"/>
          </a:p>
          <a:p>
            <a:pPr marL="0" indent="0">
              <a:buClr>
                <a:srgbClr val="DB695F"/>
              </a:buClr>
              <a:buFont typeface="Tw Cen MT" panose="020B0602020104020603" pitchFamily="34" charset="0"/>
              <a:buNone/>
            </a:pPr>
            <a:endParaRPr lang="pt-PT" dirty="0"/>
          </a:p>
        </p:txBody>
      </p:sp>
      <p:pic>
        <p:nvPicPr>
          <p:cNvPr id="16" name="Imagem 15"/>
          <p:cNvPicPr>
            <a:picLocks noChangeAspect="1"/>
          </p:cNvPicPr>
          <p:nvPr/>
        </p:nvPicPr>
        <p:blipFill>
          <a:blip r:embed="rId13"/>
          <a:stretch>
            <a:fillRect/>
          </a:stretch>
        </p:blipFill>
        <p:spPr>
          <a:xfrm>
            <a:off x="7620673" y="5000245"/>
            <a:ext cx="2286872" cy="1710350"/>
          </a:xfrm>
          <a:prstGeom prst="rect">
            <a:avLst/>
          </a:prstGeom>
        </p:spPr>
      </p:pic>
      <p:sp>
        <p:nvSpPr>
          <p:cNvPr id="17" name="Botão de Ação: Avançar ou Próximo 16">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Botão de Ação: Ir para a Página Inicial 17">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Botão de Ação: Voltar ou Anterior 18">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Botão de Ação: Obter Informações 19">
            <a:hlinkClick r:id="rId14" action="ppaction://hlinksldjump" highlightClick="1"/>
          </p:cNvPr>
          <p:cNvSpPr/>
          <p:nvPr/>
        </p:nvSpPr>
        <p:spPr>
          <a:xfrm>
            <a:off x="11255226" y="6532925"/>
            <a:ext cx="246077" cy="232795"/>
          </a:xfrm>
          <a:prstGeom prst="actionButtonInformation">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71275539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chemeClr val="tx1"/>
                </a:solidFill>
              </a:rPr>
              <a:t>APRESENTAÇÃO</a:t>
            </a:r>
          </a:p>
        </p:txBody>
      </p:sp>
      <p:sp>
        <p:nvSpPr>
          <p:cNvPr id="3" name="Espaço Reservado para Conteúdo 2"/>
          <p:cNvSpPr>
            <a:spLocks noGrp="1"/>
          </p:cNvSpPr>
          <p:nvPr>
            <p:ph idx="1"/>
          </p:nvPr>
        </p:nvSpPr>
        <p:spPr>
          <a:xfrm>
            <a:off x="936316" y="3087857"/>
            <a:ext cx="4932055" cy="2344723"/>
          </a:xfrm>
        </p:spPr>
        <p:txBody>
          <a:bodyPr/>
          <a:lstStyle/>
          <a:p>
            <a:r>
              <a:rPr lang="pt-PT" dirty="0">
                <a:solidFill>
                  <a:srgbClr val="DB695F"/>
                </a:solidFill>
              </a:rPr>
              <a:t>Nome: </a:t>
            </a:r>
            <a:r>
              <a:rPr lang="pt-PT" dirty="0"/>
              <a:t>Rebeca Lobo nº16</a:t>
            </a:r>
          </a:p>
          <a:p>
            <a:r>
              <a:rPr lang="pt-PT" dirty="0">
                <a:solidFill>
                  <a:srgbClr val="DB695F"/>
                </a:solidFill>
              </a:rPr>
              <a:t>Escola: </a:t>
            </a:r>
            <a:r>
              <a:rPr lang="pt-PT" dirty="0"/>
              <a:t>Escola Secundária João de Deus</a:t>
            </a:r>
          </a:p>
          <a:p>
            <a:r>
              <a:rPr lang="pt-PT" dirty="0">
                <a:solidFill>
                  <a:srgbClr val="DB695F"/>
                </a:solidFill>
              </a:rPr>
              <a:t>Disciplina: </a:t>
            </a:r>
            <a:r>
              <a:rPr lang="pt-PT" dirty="0"/>
              <a:t>Técnicas de Multimédia  </a:t>
            </a:r>
          </a:p>
          <a:p>
            <a:r>
              <a:rPr lang="pt-PT" dirty="0">
                <a:solidFill>
                  <a:srgbClr val="DB695F"/>
                </a:solidFill>
              </a:rPr>
              <a:t>Ano Letivo: </a:t>
            </a:r>
            <a:r>
              <a:rPr lang="pt-PT" dirty="0"/>
              <a:t>2016/2017</a:t>
            </a:r>
          </a:p>
          <a:p>
            <a:r>
              <a:rPr lang="pt-PT" dirty="0">
                <a:solidFill>
                  <a:srgbClr val="DB695F"/>
                </a:solidFill>
              </a:rPr>
              <a:t>Tema do Trabalho: </a:t>
            </a:r>
            <a:r>
              <a:rPr lang="pt-PT" dirty="0"/>
              <a:t>Edição de Som</a:t>
            </a:r>
          </a:p>
          <a:p>
            <a:endParaRPr lang="pt-PT" dirty="0"/>
          </a:p>
          <a:p>
            <a:endParaRPr lang="pt-P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416" y="0"/>
            <a:ext cx="61355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712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7" y="585216"/>
            <a:ext cx="10603013" cy="1499616"/>
          </a:xfrm>
        </p:spPr>
        <p:txBody>
          <a:bodyPr/>
          <a:lstStyle/>
          <a:p>
            <a:r>
              <a:rPr lang="pt-PT" dirty="0"/>
              <a:t>Principais características de uma placa de som</a:t>
            </a:r>
          </a:p>
        </p:txBody>
      </p:sp>
      <p:sp>
        <p:nvSpPr>
          <p:cNvPr id="3" name="Espaço Reservado para Conteúdo 2"/>
          <p:cNvSpPr>
            <a:spLocks noGrp="1"/>
          </p:cNvSpPr>
          <p:nvPr>
            <p:ph idx="1"/>
          </p:nvPr>
        </p:nvSpPr>
        <p:spPr>
          <a:xfrm>
            <a:off x="1907069" y="2151776"/>
            <a:ext cx="9720071" cy="4023360"/>
          </a:xfrm>
        </p:spPr>
        <p:txBody>
          <a:bodyPr>
            <a:normAutofit lnSpcReduction="10000"/>
          </a:bodyPr>
          <a:lstStyle/>
          <a:p>
            <a:pPr marL="457200" indent="-457200">
              <a:buFont typeface="+mj-lt"/>
              <a:buAutoNum type="arabicPeriod"/>
            </a:pPr>
            <a:r>
              <a:rPr lang="pt-PT" sz="2000" dirty="0"/>
              <a:t>Conversores ADC e DAC</a:t>
            </a:r>
          </a:p>
          <a:p>
            <a:pPr marL="457200" indent="-457200">
              <a:lnSpc>
                <a:spcPct val="100000"/>
              </a:lnSpc>
              <a:buFont typeface="+mj-lt"/>
              <a:buAutoNum type="arabicPeriod"/>
            </a:pPr>
            <a:r>
              <a:rPr lang="pt-PT" sz="2000" dirty="0"/>
              <a:t>Resolução das placas de som</a:t>
            </a:r>
          </a:p>
          <a:p>
            <a:pPr marL="457200" indent="-457200">
              <a:lnSpc>
                <a:spcPct val="100000"/>
              </a:lnSpc>
              <a:buFont typeface="+mj-lt"/>
              <a:buAutoNum type="arabicPeriod"/>
            </a:pPr>
            <a:r>
              <a:rPr lang="pt-PT" sz="2000" dirty="0"/>
              <a:t>Taxa de amostragem</a:t>
            </a:r>
          </a:p>
          <a:p>
            <a:pPr marL="457200" indent="-457200">
              <a:lnSpc>
                <a:spcPct val="100000"/>
              </a:lnSpc>
              <a:buFont typeface="+mj-lt"/>
              <a:buAutoNum type="arabicPeriod"/>
            </a:pPr>
            <a:r>
              <a:rPr lang="pt-PT" sz="2000" dirty="0"/>
              <a:t>Resposta de frequência</a:t>
            </a:r>
          </a:p>
          <a:p>
            <a:pPr marL="457200" indent="-457200">
              <a:lnSpc>
                <a:spcPct val="100000"/>
              </a:lnSpc>
              <a:buFont typeface="+mj-lt"/>
              <a:buAutoNum type="arabicPeriod"/>
            </a:pPr>
            <a:r>
              <a:rPr lang="pt-PT" sz="2000" dirty="0"/>
              <a:t>SNR e THD</a:t>
            </a:r>
          </a:p>
          <a:p>
            <a:pPr marL="457200" indent="-457200">
              <a:lnSpc>
                <a:spcPct val="100000"/>
              </a:lnSpc>
              <a:buFont typeface="+mj-lt"/>
              <a:buAutoNum type="arabicPeriod"/>
            </a:pPr>
            <a:r>
              <a:rPr lang="pt-PT" sz="2000" dirty="0"/>
              <a:t>Sintetizadores e MIDI</a:t>
            </a:r>
          </a:p>
          <a:p>
            <a:pPr marL="457200" indent="-457200">
              <a:lnSpc>
                <a:spcPct val="100000"/>
              </a:lnSpc>
              <a:buFont typeface="+mj-lt"/>
              <a:buAutoNum type="arabicPeriod"/>
            </a:pPr>
            <a:r>
              <a:rPr lang="pt-PT" sz="2000" dirty="0"/>
              <a:t>DSP (Digital Signal Processor)</a:t>
            </a:r>
          </a:p>
          <a:p>
            <a:pPr marL="457200" indent="-457200">
              <a:lnSpc>
                <a:spcPct val="100000"/>
              </a:lnSpc>
              <a:buFont typeface="+mj-lt"/>
              <a:buAutoNum type="arabicPeriod"/>
            </a:pPr>
            <a:r>
              <a:rPr lang="pt-PT" sz="2000" dirty="0"/>
              <a:t>Canais de áudio</a:t>
            </a:r>
          </a:p>
          <a:p>
            <a:pPr marL="457200" indent="-457200">
              <a:lnSpc>
                <a:spcPct val="100000"/>
              </a:lnSpc>
              <a:buFont typeface="+mj-lt"/>
              <a:buAutoNum type="arabicPeriod"/>
            </a:pPr>
            <a:r>
              <a:rPr lang="pt-PT" sz="2000" dirty="0"/>
              <a:t>Conexões</a:t>
            </a:r>
          </a:p>
          <a:p>
            <a:pPr marL="457200" indent="-457200">
              <a:buFont typeface="+mj-lt"/>
              <a:buAutoNum type="arabicPeriod"/>
            </a:pPr>
            <a:endParaRPr lang="pt-PT" sz="2000" dirty="0"/>
          </a:p>
        </p:txBody>
      </p:sp>
      <p:sp>
        <p:nvSpPr>
          <p:cNvPr id="5" name="Botão de Ação: Avançar ou Próximo 4">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Botão de Ação: Ir para a Página Inicial 5">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Voltar ou Anterior 6">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Botão de Ação: Obter Informações 7">
            <a:hlinkClick r:id="rId2" action="ppaction://hlinksldjump" highlightClick="1"/>
          </p:cNvPr>
          <p:cNvSpPr/>
          <p:nvPr/>
        </p:nvSpPr>
        <p:spPr>
          <a:xfrm>
            <a:off x="11255226" y="6532925"/>
            <a:ext cx="246077" cy="232795"/>
          </a:xfrm>
          <a:prstGeom prst="actionButtonInformation">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p:cNvPicPr>
            <a:picLocks noChangeAspect="1"/>
          </p:cNvPicPr>
          <p:nvPr/>
        </p:nvPicPr>
        <p:blipFill>
          <a:blip r:embed="rId3">
            <a:duotone>
              <a:schemeClr val="accent2">
                <a:shade val="45000"/>
                <a:satMod val="135000"/>
              </a:schemeClr>
              <a:prstClr val="white"/>
            </a:duotone>
          </a:blip>
          <a:stretch>
            <a:fillRect/>
          </a:stretch>
        </p:blipFill>
        <p:spPr>
          <a:xfrm>
            <a:off x="7733917" y="2432913"/>
            <a:ext cx="3003991" cy="3003991"/>
          </a:xfrm>
          <a:prstGeom prst="rect">
            <a:avLst/>
          </a:prstGeom>
        </p:spPr>
      </p:pic>
    </p:spTree>
    <p:extLst>
      <p:ext uri="{BB962C8B-B14F-4D97-AF65-F5344CB8AC3E}">
        <p14:creationId xmlns:p14="http://schemas.microsoft.com/office/powerpoint/2010/main" val="2420697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Conclusão</a:t>
            </a:r>
          </a:p>
        </p:txBody>
      </p:sp>
      <p:sp>
        <p:nvSpPr>
          <p:cNvPr id="3" name="Espaço Reservado para Conteúdo 2"/>
          <p:cNvSpPr>
            <a:spLocks noGrp="1"/>
          </p:cNvSpPr>
          <p:nvPr>
            <p:ph idx="1"/>
          </p:nvPr>
        </p:nvSpPr>
        <p:spPr/>
        <p:txBody>
          <a:bodyPr/>
          <a:lstStyle/>
          <a:p>
            <a:r>
              <a:rPr lang="pt-PT" dirty="0" smtClean="0"/>
              <a:t>Com este trabalho fiquei a perceber melhor esta área </a:t>
            </a:r>
            <a:endParaRPr lang="pt-PT" dirty="0"/>
          </a:p>
        </p:txBody>
      </p:sp>
      <p:sp>
        <p:nvSpPr>
          <p:cNvPr id="4" name="Botão de Ação: Avançar ou Próximo 4">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Botão de Ação: Ir para a Página Inicial 5">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Botão de Ação: Voltar ou Anterior 6">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Obter Informações 7">
            <a:hlinkClick r:id="rId2" action="ppaction://hlinksldjump" highlightClick="1"/>
          </p:cNvPr>
          <p:cNvSpPr/>
          <p:nvPr/>
        </p:nvSpPr>
        <p:spPr>
          <a:xfrm>
            <a:off x="11255226" y="6532925"/>
            <a:ext cx="246077" cy="232795"/>
          </a:xfrm>
          <a:prstGeom prst="actionButtonInformation">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507096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WEBGRAFIA</a:t>
            </a:r>
            <a:endParaRPr lang="pt-PT" dirty="0"/>
          </a:p>
        </p:txBody>
      </p:sp>
      <p:sp>
        <p:nvSpPr>
          <p:cNvPr id="3" name="Espaço Reservado para Conteúdo 2"/>
          <p:cNvSpPr>
            <a:spLocks noGrp="1"/>
          </p:cNvSpPr>
          <p:nvPr>
            <p:ph idx="1"/>
          </p:nvPr>
        </p:nvSpPr>
        <p:spPr/>
        <p:txBody>
          <a:bodyPr>
            <a:normAutofit/>
          </a:bodyPr>
          <a:lstStyle/>
          <a:p>
            <a:pPr>
              <a:buFont typeface="Arial" panose="020B0604020202020204" pitchFamily="34" charset="0"/>
              <a:buChar char="•"/>
            </a:pPr>
            <a:r>
              <a:rPr lang="pt-PT" dirty="0" smtClean="0">
                <a:hlinkClick r:id="rId2"/>
              </a:rPr>
              <a:t> </a:t>
            </a:r>
            <a:r>
              <a:rPr lang="pt-PT" dirty="0" smtClean="0">
                <a:hlinkClick r:id="rId2"/>
              </a:rPr>
              <a:t>http</a:t>
            </a:r>
            <a:r>
              <a:rPr lang="pt-PT" dirty="0">
                <a:hlinkClick r:id="rId2"/>
              </a:rPr>
              <a:t>://</a:t>
            </a:r>
            <a:r>
              <a:rPr lang="pt-PT" dirty="0" smtClean="0">
                <a:hlinkClick r:id="rId2"/>
              </a:rPr>
              <a:t>www.infowester.com/placadesom.php</a:t>
            </a:r>
            <a:endParaRPr lang="pt-PT" dirty="0"/>
          </a:p>
          <a:p>
            <a:pPr>
              <a:buFont typeface="Arial" panose="020B0604020202020204" pitchFamily="34" charset="0"/>
              <a:buChar char="•"/>
            </a:pPr>
            <a:r>
              <a:rPr lang="pt-PT" dirty="0" smtClean="0">
                <a:hlinkClick r:id="rId3"/>
              </a:rPr>
              <a:t> http</a:t>
            </a:r>
            <a:r>
              <a:rPr lang="pt-PT" dirty="0">
                <a:hlinkClick r:id="rId3"/>
              </a:rPr>
              <a:t>://</a:t>
            </a:r>
            <a:r>
              <a:rPr lang="pt-PT" dirty="0" smtClean="0">
                <a:hlinkClick r:id="rId3"/>
              </a:rPr>
              <a:t>multimediadiogo10e.blogspot.pt/2012/02/som-digital-e-analogico.html</a:t>
            </a:r>
            <a:endParaRPr lang="pt-PT" dirty="0"/>
          </a:p>
          <a:p>
            <a:pPr>
              <a:buFont typeface="Arial" panose="020B0604020202020204" pitchFamily="34" charset="0"/>
              <a:buChar char="•"/>
            </a:pPr>
            <a:r>
              <a:rPr lang="pt-PT" dirty="0" smtClean="0">
                <a:hlinkClick r:id="rId4"/>
              </a:rPr>
              <a:t> http</a:t>
            </a:r>
            <a:r>
              <a:rPr lang="pt-PT" dirty="0">
                <a:hlinkClick r:id="rId4"/>
              </a:rPr>
              <a:t>://</a:t>
            </a:r>
            <a:r>
              <a:rPr lang="pt-PT" dirty="0" smtClean="0">
                <a:hlinkClick r:id="rId4"/>
              </a:rPr>
              <a:t>tecnologia.umcomo.com.br/artigo/qual-a-diferenca-entre-som-analogico-e-digital-21262.html</a:t>
            </a:r>
            <a:endParaRPr lang="pt-PT" dirty="0"/>
          </a:p>
          <a:p>
            <a:pPr>
              <a:buFont typeface="Arial" panose="020B0604020202020204" pitchFamily="34" charset="0"/>
              <a:buChar char="•"/>
            </a:pPr>
            <a:r>
              <a:rPr lang="pt-PT" dirty="0" smtClean="0">
                <a:hlinkClick r:id="rId5"/>
              </a:rPr>
              <a:t> https</a:t>
            </a:r>
            <a:r>
              <a:rPr lang="pt-PT" dirty="0">
                <a:hlinkClick r:id="rId5"/>
              </a:rPr>
              <a:t>://</a:t>
            </a:r>
            <a:r>
              <a:rPr lang="pt-PT" dirty="0" smtClean="0">
                <a:hlinkClick r:id="rId5"/>
              </a:rPr>
              <a:t>pt.wikipedia.org/wiki/Som_digital</a:t>
            </a:r>
            <a:endParaRPr lang="pt-PT" dirty="0"/>
          </a:p>
          <a:p>
            <a:pPr>
              <a:buFont typeface="Arial" panose="020B0604020202020204" pitchFamily="34" charset="0"/>
              <a:buChar char="•"/>
            </a:pPr>
            <a:r>
              <a:rPr lang="pt-PT" dirty="0" smtClean="0">
                <a:hlinkClick r:id="rId6"/>
              </a:rPr>
              <a:t> https</a:t>
            </a:r>
            <a:r>
              <a:rPr lang="pt-PT" dirty="0">
                <a:hlinkClick r:id="rId6"/>
              </a:rPr>
              <a:t>://</a:t>
            </a:r>
            <a:r>
              <a:rPr lang="pt-PT" dirty="0" smtClean="0">
                <a:hlinkClick r:id="rId6"/>
              </a:rPr>
              <a:t>prezi.com/frw7wpqkvkvk/vantagens-e-desvantagens-do-som-digital/</a:t>
            </a:r>
            <a:endParaRPr lang="pt-PT" dirty="0"/>
          </a:p>
          <a:p>
            <a:pPr>
              <a:buFont typeface="Arial" panose="020B0604020202020204" pitchFamily="34" charset="0"/>
              <a:buChar char="•"/>
            </a:pPr>
            <a:r>
              <a:rPr lang="pt-PT" dirty="0" smtClean="0">
                <a:hlinkClick r:id="rId7"/>
              </a:rPr>
              <a:t> </a:t>
            </a:r>
            <a:r>
              <a:rPr lang="pt-PT" dirty="0" smtClean="0">
                <a:hlinkClick r:id="rId7"/>
              </a:rPr>
              <a:t>http</a:t>
            </a:r>
            <a:r>
              <a:rPr lang="pt-PT" dirty="0">
                <a:hlinkClick r:id="rId7"/>
              </a:rPr>
              <a:t>://</a:t>
            </a:r>
            <a:r>
              <a:rPr lang="pt-PT" dirty="0" smtClean="0">
                <a:hlinkClick r:id="rId7"/>
              </a:rPr>
              <a:t>odrauderef.blogspot.pt/2012/02/analogica-e-digital-diferencas.html</a:t>
            </a:r>
            <a:endParaRPr lang="pt-PT" dirty="0"/>
          </a:p>
          <a:p>
            <a:pPr>
              <a:buFont typeface="Arial" panose="020B0604020202020204" pitchFamily="34" charset="0"/>
              <a:buChar char="•"/>
            </a:pPr>
            <a:r>
              <a:rPr lang="pt-PT" dirty="0" smtClean="0">
                <a:hlinkClick r:id="rId8"/>
              </a:rPr>
              <a:t> http</a:t>
            </a:r>
            <a:r>
              <a:rPr lang="pt-PT" dirty="0">
                <a:hlinkClick r:id="rId8"/>
              </a:rPr>
              <a:t>://slideplayer.com.br/slide/2457164</a:t>
            </a:r>
            <a:r>
              <a:rPr lang="pt-PT" dirty="0" smtClean="0">
                <a:hlinkClick r:id="rId8"/>
              </a:rPr>
              <a:t>/</a:t>
            </a:r>
            <a:endParaRPr lang="pt-PT" dirty="0" smtClean="0"/>
          </a:p>
          <a:p>
            <a:pPr marL="0" indent="0">
              <a:buNone/>
            </a:pPr>
            <a:endParaRPr lang="pt-PT" dirty="0" smtClean="0"/>
          </a:p>
          <a:p>
            <a:pPr marL="0" indent="0">
              <a:buNone/>
            </a:pPr>
            <a:endParaRPr lang="pt-PT" dirty="0"/>
          </a:p>
          <a:p>
            <a:endParaRPr lang="pt-PT" dirty="0"/>
          </a:p>
        </p:txBody>
      </p:sp>
    </p:spTree>
    <p:extLst>
      <p:ext uri="{BB962C8B-B14F-4D97-AF65-F5344CB8AC3E}">
        <p14:creationId xmlns:p14="http://schemas.microsoft.com/office/powerpoint/2010/main" val="417599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7" y="585216"/>
            <a:ext cx="9720072" cy="1499616"/>
          </a:xfrm>
        </p:spPr>
        <p:txBody>
          <a:bodyPr/>
          <a:lstStyle/>
          <a:p>
            <a:r>
              <a:rPr lang="pt-PT" dirty="0">
                <a:solidFill>
                  <a:srgbClr val="DB695F"/>
                </a:solidFill>
              </a:rPr>
              <a:t>ÍNDICE</a:t>
            </a:r>
          </a:p>
        </p:txBody>
      </p:sp>
      <p:sp>
        <p:nvSpPr>
          <p:cNvPr id="3" name="Espaço Reservado para Conteúdo 2"/>
          <p:cNvSpPr>
            <a:spLocks noGrp="1"/>
          </p:cNvSpPr>
          <p:nvPr>
            <p:ph idx="1"/>
          </p:nvPr>
        </p:nvSpPr>
        <p:spPr>
          <a:xfrm>
            <a:off x="902525" y="2006931"/>
            <a:ext cx="10865921" cy="4595750"/>
          </a:xfrm>
        </p:spPr>
        <p:txBody>
          <a:bodyPr>
            <a:normAutofit fontScale="85000" lnSpcReduction="20000"/>
          </a:bodyPr>
          <a:lstStyle/>
          <a:p>
            <a:pPr>
              <a:buBlip>
                <a:blip r:embed="rId2"/>
              </a:buBlip>
            </a:pPr>
            <a:r>
              <a:rPr lang="pt-PT" sz="1800" dirty="0" smtClean="0">
                <a:hlinkClick r:id="rId3" action="ppaction://hlinksldjump"/>
              </a:rPr>
              <a:t>Introdução</a:t>
            </a:r>
            <a:endParaRPr lang="pt-PT" sz="1800" dirty="0" smtClean="0"/>
          </a:p>
          <a:p>
            <a:pPr>
              <a:buBlip>
                <a:blip r:embed="rId2"/>
              </a:buBlip>
            </a:pPr>
            <a:r>
              <a:rPr lang="pt-PT" sz="1800" dirty="0">
                <a:hlinkClick r:id="rId4" action="ppaction://hlinksldjump"/>
              </a:rPr>
              <a:t>O que é o som</a:t>
            </a:r>
            <a:r>
              <a:rPr lang="pt-PT" sz="1800" dirty="0" smtClean="0">
                <a:hlinkClick r:id="rId4" action="ppaction://hlinksldjump"/>
              </a:rPr>
              <a:t>?</a:t>
            </a:r>
            <a:endParaRPr lang="pt-PT" sz="1800" dirty="0"/>
          </a:p>
          <a:p>
            <a:pPr>
              <a:buBlip>
                <a:blip r:embed="rId2"/>
              </a:buBlip>
            </a:pPr>
            <a:r>
              <a:rPr lang="pt-PT" sz="1800" dirty="0">
                <a:hlinkClick r:id="rId5" action="ppaction://hlinksldjump"/>
              </a:rPr>
              <a:t>Os conceitos de som, som analógico e som digital </a:t>
            </a:r>
            <a:endParaRPr lang="pt-PT" sz="1800" dirty="0"/>
          </a:p>
          <a:p>
            <a:pPr>
              <a:buBlip>
                <a:blip r:embed="rId2"/>
              </a:buBlip>
            </a:pPr>
            <a:r>
              <a:rPr lang="pt-PT" sz="1800" dirty="0">
                <a:hlinkClick r:id="rId6" action="ppaction://hlinksldjump"/>
              </a:rPr>
              <a:t>Analógico vrs digital </a:t>
            </a:r>
            <a:r>
              <a:rPr lang="pt-PT" sz="1800" dirty="0" smtClean="0">
                <a:hlinkClick r:id="rId6" action="ppaction://hlinksldjump"/>
              </a:rPr>
              <a:t> </a:t>
            </a:r>
            <a:endParaRPr lang="pt-PT" sz="1800" dirty="0" smtClean="0"/>
          </a:p>
          <a:p>
            <a:pPr>
              <a:buBlip>
                <a:blip r:embed="rId2"/>
              </a:buBlip>
            </a:pPr>
            <a:r>
              <a:rPr lang="pt-PT" sz="1800" dirty="0" smtClean="0">
                <a:hlinkClick r:id="rId7" action="ppaction://hlinksldjump"/>
              </a:rPr>
              <a:t>V</a:t>
            </a:r>
            <a:r>
              <a:rPr lang="pt-PT" sz="1800" dirty="0" smtClean="0">
                <a:hlinkClick r:id="rId7" action="ppaction://hlinksldjump"/>
              </a:rPr>
              <a:t>antagens </a:t>
            </a:r>
            <a:r>
              <a:rPr lang="pt-PT" sz="1800" dirty="0">
                <a:hlinkClick r:id="rId7" action="ppaction://hlinksldjump"/>
              </a:rPr>
              <a:t>e desvantagens</a:t>
            </a:r>
            <a:endParaRPr lang="pt-PT" sz="1800" dirty="0"/>
          </a:p>
          <a:p>
            <a:pPr>
              <a:buBlip>
                <a:blip r:embed="rId2"/>
              </a:buBlip>
            </a:pPr>
            <a:r>
              <a:rPr lang="pt-PT" sz="1800" dirty="0">
                <a:hlinkClick r:id="rId8" action="ppaction://hlinksldjump"/>
              </a:rPr>
              <a:t>Dispositivos de armazenamento de som digital </a:t>
            </a:r>
            <a:endParaRPr lang="pt-PT" sz="1800" dirty="0"/>
          </a:p>
          <a:p>
            <a:pPr>
              <a:buBlip>
                <a:blip r:embed="rId2"/>
              </a:buBlip>
            </a:pPr>
            <a:r>
              <a:rPr lang="pt-PT" sz="1800" dirty="0">
                <a:hlinkClick r:id="rId9" action="ppaction://hlinksldjump"/>
              </a:rPr>
              <a:t>Principais formatos de áudio e os codecs (tipos de codecs, Codec de áudio, codecs sem perdas, formatos de áudio sem perdas, Codecs com Perdas, Formatos de compressão com perda de dados, taxa de bits, Formatos de Áudio Mais Conhecidos.</a:t>
            </a:r>
            <a:endParaRPr lang="pt-PT" sz="1800" dirty="0"/>
          </a:p>
          <a:p>
            <a:pPr>
              <a:buBlip>
                <a:blip r:embed="rId2"/>
              </a:buBlip>
            </a:pPr>
            <a:r>
              <a:rPr lang="pt-PT" sz="1800" dirty="0">
                <a:hlinkClick r:id="rId10" action="ppaction://hlinksldjump"/>
              </a:rPr>
              <a:t>Taxa de Bits ou bitrate, principais categorias</a:t>
            </a:r>
            <a:endParaRPr lang="pt-PT" sz="1800" dirty="0"/>
          </a:p>
          <a:p>
            <a:pPr>
              <a:buBlip>
                <a:blip r:embed="rId2"/>
              </a:buBlip>
            </a:pPr>
            <a:r>
              <a:rPr lang="pt-PT" sz="1800" dirty="0">
                <a:hlinkClick r:id="rId11" action="ppaction://hlinksldjump"/>
              </a:rPr>
              <a:t>Conceitos de WMA, MP3, WAV e outros</a:t>
            </a:r>
            <a:endParaRPr lang="pt-PT" sz="1800" dirty="0"/>
          </a:p>
          <a:p>
            <a:pPr>
              <a:buBlip>
                <a:blip r:embed="rId2"/>
              </a:buBlip>
            </a:pPr>
            <a:r>
              <a:rPr lang="pt-PT" sz="1800" dirty="0">
                <a:hlinkClick r:id="rId12" action="ppaction://hlinksldjump"/>
              </a:rPr>
              <a:t>Software de edição de som (Free, crack, links). Exemplos</a:t>
            </a:r>
            <a:endParaRPr lang="pt-PT" sz="1800" dirty="0"/>
          </a:p>
          <a:p>
            <a:pPr>
              <a:buBlip>
                <a:blip r:embed="rId2"/>
              </a:buBlip>
            </a:pPr>
            <a:r>
              <a:rPr lang="pt-PT" sz="1800" dirty="0">
                <a:hlinkClick r:id="rId13" action="ppaction://hlinksldjump"/>
              </a:rPr>
              <a:t>Principais caracteristicas de uma placa de </a:t>
            </a:r>
            <a:r>
              <a:rPr lang="pt-PT" sz="1800" dirty="0" smtClean="0">
                <a:hlinkClick r:id="rId13" action="ppaction://hlinksldjump"/>
              </a:rPr>
              <a:t>som</a:t>
            </a:r>
            <a:endParaRPr lang="pt-PT" sz="1800" dirty="0" smtClean="0"/>
          </a:p>
          <a:p>
            <a:pPr>
              <a:buBlip>
                <a:blip r:embed="rId2"/>
              </a:buBlip>
            </a:pPr>
            <a:r>
              <a:rPr lang="pt-PT" sz="1800" dirty="0" smtClean="0">
                <a:hlinkClick r:id="rId14" action="ppaction://hlinksldjump"/>
              </a:rPr>
              <a:t>Conclusão</a:t>
            </a:r>
            <a:endParaRPr lang="pt-PT" sz="1800" dirty="0" smtClean="0"/>
          </a:p>
          <a:p>
            <a:pPr>
              <a:buBlip>
                <a:blip r:embed="rId2"/>
              </a:buBlip>
            </a:pPr>
            <a:r>
              <a:rPr lang="pt-PT" sz="1800" dirty="0" err="1" smtClean="0">
                <a:hlinkClick r:id="rId15" action="ppaction://hlinksldjump"/>
              </a:rPr>
              <a:t>Webgrafia</a:t>
            </a:r>
            <a:endParaRPr lang="pt-PT" sz="1800" dirty="0"/>
          </a:p>
        </p:txBody>
      </p:sp>
    </p:spTree>
    <p:extLst>
      <p:ext uri="{BB962C8B-B14F-4D97-AF65-F5344CB8AC3E}">
        <p14:creationId xmlns:p14="http://schemas.microsoft.com/office/powerpoint/2010/main" val="100650925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Introdução</a:t>
            </a:r>
            <a:endParaRPr lang="pt-PT" dirty="0"/>
          </a:p>
        </p:txBody>
      </p:sp>
      <p:sp>
        <p:nvSpPr>
          <p:cNvPr id="3" name="Marcador de Posição de Conteúdo 2"/>
          <p:cNvSpPr>
            <a:spLocks noGrp="1"/>
          </p:cNvSpPr>
          <p:nvPr>
            <p:ph idx="1"/>
          </p:nvPr>
        </p:nvSpPr>
        <p:spPr>
          <a:xfrm>
            <a:off x="964751" y="2625964"/>
            <a:ext cx="9720071" cy="4023360"/>
          </a:xfrm>
        </p:spPr>
        <p:txBody>
          <a:bodyPr/>
          <a:lstStyle/>
          <a:p>
            <a:r>
              <a:rPr lang="pt-PT" dirty="0" smtClean="0">
                <a:solidFill>
                  <a:srgbClr val="9CBEBD"/>
                </a:solidFill>
              </a:rPr>
              <a:t>Neste trabalho vou explicar o que é a edição de som, vou abordar o som analógico, o som digital, quais as diferenças entre eles e quais as vantagens e desvantagens de ambos. Também irei falar sobre os principais formatos de áudio, </a:t>
            </a:r>
            <a:r>
              <a:rPr lang="pt-PT" dirty="0" err="1" smtClean="0">
                <a:solidFill>
                  <a:srgbClr val="9CBEBD"/>
                </a:solidFill>
              </a:rPr>
              <a:t>codecs</a:t>
            </a:r>
            <a:r>
              <a:rPr lang="pt-PT" dirty="0" smtClean="0">
                <a:solidFill>
                  <a:srgbClr val="9CBEBD"/>
                </a:solidFill>
              </a:rPr>
              <a:t> e taxas de bits. </a:t>
            </a:r>
            <a:endParaRPr lang="pt-PT" dirty="0">
              <a:solidFill>
                <a:srgbClr val="9CBEBD"/>
              </a:solidFill>
            </a:endParaRPr>
          </a:p>
        </p:txBody>
      </p:sp>
      <p:sp>
        <p:nvSpPr>
          <p:cNvPr id="4" name="Botão de Ação: Avançar ou Próximo 5">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Botão de Ação: Ir para a Página Inicial 6">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Botão de Ação: Voltar ou Anterior 9">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Obter Informações 10">
            <a:hlinkClick r:id="rId2" action="ppaction://hlinksldjump" highlightClick="1"/>
          </p:cNvPr>
          <p:cNvSpPr/>
          <p:nvPr/>
        </p:nvSpPr>
        <p:spPr>
          <a:xfrm>
            <a:off x="11255226" y="6532925"/>
            <a:ext cx="246077" cy="232795"/>
          </a:xfrm>
          <a:prstGeom prst="actionButtonInformation">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0073578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grayscl/>
            <a:extLst>
              <a:ext uri="{BEBA8EAE-BF5A-486C-A8C5-ECC9F3942E4B}">
                <a14:imgProps xmlns:a14="http://schemas.microsoft.com/office/drawing/2010/main">
                  <a14:imgLayer r:embed="rId3">
                    <a14:imgEffect>
                      <a14:sharpenSoften amount="100000"/>
                    </a14:imgEffect>
                    <a14:imgEffect>
                      <a14:colorTemperature colorTemp="6499"/>
                    </a14:imgEffect>
                    <a14:imgEffect>
                      <a14:saturation sat="0"/>
                    </a14:imgEffect>
                    <a14:imgEffect>
                      <a14:brightnessContrast contrast="1000"/>
                    </a14:imgEffect>
                  </a14:imgLayer>
                </a14:imgProps>
              </a:ext>
            </a:extLst>
          </a:blip>
          <a:stretch>
            <a:fillRect/>
          </a:stretch>
        </p:blipFill>
        <p:spPr>
          <a:xfrm rot="16200000">
            <a:off x="6122594" y="1918980"/>
            <a:ext cx="6857999" cy="3020037"/>
          </a:xfrm>
          <a:prstGeom prst="rect">
            <a:avLst/>
          </a:prstGeom>
        </p:spPr>
      </p:pic>
      <p:sp>
        <p:nvSpPr>
          <p:cNvPr id="2" name="Título 1"/>
          <p:cNvSpPr>
            <a:spLocks noGrp="1"/>
          </p:cNvSpPr>
          <p:nvPr>
            <p:ph type="title"/>
          </p:nvPr>
        </p:nvSpPr>
        <p:spPr/>
        <p:txBody>
          <a:bodyPr/>
          <a:lstStyle/>
          <a:p>
            <a:r>
              <a:rPr lang="pt-PT" dirty="0">
                <a:solidFill>
                  <a:schemeClr val="tx1"/>
                </a:solidFill>
              </a:rPr>
              <a:t>O que é o som?</a:t>
            </a:r>
          </a:p>
        </p:txBody>
      </p:sp>
      <p:sp>
        <p:nvSpPr>
          <p:cNvPr id="4" name="Retângulo 3"/>
          <p:cNvSpPr/>
          <p:nvPr/>
        </p:nvSpPr>
        <p:spPr>
          <a:xfrm>
            <a:off x="0" y="2348916"/>
            <a:ext cx="6300132" cy="3020037"/>
          </a:xfrm>
          <a:prstGeom prst="rect">
            <a:avLst/>
          </a:prstGeom>
          <a:solidFill>
            <a:srgbClr val="DB695F"/>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Espaço Reservado para Conteúdo 2"/>
          <p:cNvSpPr>
            <a:spLocks noGrp="1"/>
          </p:cNvSpPr>
          <p:nvPr>
            <p:ph idx="1"/>
          </p:nvPr>
        </p:nvSpPr>
        <p:spPr>
          <a:xfrm>
            <a:off x="189089" y="2742361"/>
            <a:ext cx="5921954" cy="4023360"/>
          </a:xfrm>
        </p:spPr>
        <p:txBody>
          <a:bodyPr>
            <a:normAutofit/>
          </a:bodyPr>
          <a:lstStyle/>
          <a:p>
            <a:r>
              <a:rPr lang="pt-PT" sz="2400" dirty="0"/>
              <a:t>O som é uma onda longitudinal ou uma vibração captada pelos nossos ouvidos e que só se propaga através de um meio liquido, sólido ou gasoso. O som não se propaga no vácuo. </a:t>
            </a:r>
          </a:p>
        </p:txBody>
      </p:sp>
      <p:sp>
        <p:nvSpPr>
          <p:cNvPr id="6" name="Botão de Ação: Avançar ou Próximo 5">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Ir para a Página Inicial 6">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Botão de Ação: Voltar ou Anterior 9">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Botão de Ação: Obter Informações 10">
            <a:hlinkClick r:id="rId4" action="ppaction://hlinksldjump" highlightClick="1"/>
          </p:cNvPr>
          <p:cNvSpPr/>
          <p:nvPr/>
        </p:nvSpPr>
        <p:spPr>
          <a:xfrm>
            <a:off x="11255226" y="6532925"/>
            <a:ext cx="246077" cy="232795"/>
          </a:xfrm>
          <a:prstGeom prst="actionButtonInformation">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307112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5884164" y="2582181"/>
            <a:ext cx="6300132" cy="3020037"/>
          </a:xfrm>
          <a:prstGeom prst="rect">
            <a:avLst/>
          </a:prstGeom>
          <a:solidFill>
            <a:srgbClr val="9CBEBD"/>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9CBEBD"/>
              </a:solidFill>
            </a:endParaRPr>
          </a:p>
        </p:txBody>
      </p:sp>
      <p:sp>
        <p:nvSpPr>
          <p:cNvPr id="2" name="Título 1"/>
          <p:cNvSpPr>
            <a:spLocks noGrp="1"/>
          </p:cNvSpPr>
          <p:nvPr>
            <p:ph type="title"/>
          </p:nvPr>
        </p:nvSpPr>
        <p:spPr/>
        <p:txBody>
          <a:bodyPr/>
          <a:lstStyle/>
          <a:p>
            <a:r>
              <a:rPr lang="pt-PT" dirty="0">
                <a:solidFill>
                  <a:srgbClr val="DB695F"/>
                </a:solidFill>
              </a:rPr>
              <a:t>Os conceitos de som analógico</a:t>
            </a:r>
          </a:p>
        </p:txBody>
      </p:sp>
      <p:sp>
        <p:nvSpPr>
          <p:cNvPr id="3" name="Espaço Reservado para Conteúdo 2"/>
          <p:cNvSpPr>
            <a:spLocks noGrp="1"/>
          </p:cNvSpPr>
          <p:nvPr>
            <p:ph idx="1"/>
          </p:nvPr>
        </p:nvSpPr>
        <p:spPr>
          <a:xfrm>
            <a:off x="6102220" y="2844436"/>
            <a:ext cx="6082075" cy="3023118"/>
          </a:xfrm>
        </p:spPr>
        <p:txBody>
          <a:bodyPr>
            <a:normAutofit/>
          </a:bodyPr>
          <a:lstStyle/>
          <a:p>
            <a:r>
              <a:rPr lang="pt-PT" dirty="0"/>
              <a:t>No microfone há um membrana que acompanha todas as vibrações do ar e há também um circuito que gera uma corrente elétrica na qual a sua voltagem varia. Todas as vibrações sonoras que ele consegue captar do ar com a sua membrana são transformadas em oscilações na voltagem da corrente que ele manda pelo cabo até ao amplificador.</a:t>
            </a:r>
          </a:p>
        </p:txBody>
      </p:sp>
      <p:pic>
        <p:nvPicPr>
          <p:cNvPr id="5" name="Imagem 4"/>
          <p:cNvPicPr>
            <a:picLocks noChangeAspect="1"/>
          </p:cNvPicPr>
          <p:nvPr/>
        </p:nvPicPr>
        <p:blipFill>
          <a:blip r:embed="rId2">
            <a:grayscl/>
            <a:extLst>
              <a:ext uri="{BEBA8EAE-BF5A-486C-A8C5-ECC9F3942E4B}">
                <a14:imgProps xmlns:a14="http://schemas.microsoft.com/office/drawing/2010/main">
                  <a14:imgLayer r:embed="rId3">
                    <a14:imgEffect>
                      <a14:sharpenSoften amount="53000"/>
                    </a14:imgEffect>
                    <a14:imgEffect>
                      <a14:colorTemperature colorTemp="5417"/>
                    </a14:imgEffect>
                    <a14:imgEffect>
                      <a14:saturation sat="154000"/>
                    </a14:imgEffect>
                    <a14:imgEffect>
                      <a14:brightnessContrast bright="74000" contrast="100000"/>
                    </a14:imgEffect>
                  </a14:imgLayer>
                </a14:imgProps>
              </a:ext>
            </a:extLst>
          </a:blip>
          <a:stretch>
            <a:fillRect/>
          </a:stretch>
        </p:blipFill>
        <p:spPr>
          <a:xfrm>
            <a:off x="321809" y="2059637"/>
            <a:ext cx="4886325" cy="4810125"/>
          </a:xfrm>
          <a:prstGeom prst="rect">
            <a:avLst/>
          </a:prstGeom>
        </p:spPr>
      </p:pic>
      <p:sp>
        <p:nvSpPr>
          <p:cNvPr id="7" name="Botão de Ação: Avançar ou Próximo 6">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Botão de Ação: Ir para a Página Inicial 7">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Botão de Ação: Voltar ou Anterior 8">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Botão de Ação: Obter Informações 9">
            <a:hlinkClick r:id="rId4" action="ppaction://hlinksldjump" highlightClick="1"/>
          </p:cNvPr>
          <p:cNvSpPr/>
          <p:nvPr/>
        </p:nvSpPr>
        <p:spPr>
          <a:xfrm>
            <a:off x="11255226" y="6532925"/>
            <a:ext cx="246077" cy="232795"/>
          </a:xfrm>
          <a:prstGeom prst="actionButtonInformation">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46974130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Os conceitos de Som digital</a:t>
            </a:r>
          </a:p>
        </p:txBody>
      </p:sp>
      <p:sp>
        <p:nvSpPr>
          <p:cNvPr id="3" name="Espaço Reservado para Conteúdo 2"/>
          <p:cNvSpPr>
            <a:spLocks noGrp="1"/>
          </p:cNvSpPr>
          <p:nvPr>
            <p:ph idx="1"/>
          </p:nvPr>
        </p:nvSpPr>
        <p:spPr>
          <a:xfrm>
            <a:off x="1024128" y="2276669"/>
            <a:ext cx="9948671" cy="4032691"/>
          </a:xfrm>
        </p:spPr>
        <p:txBody>
          <a:bodyPr/>
          <a:lstStyle/>
          <a:p>
            <a:r>
              <a:rPr lang="pt-PT" dirty="0"/>
              <a:t>O som digital , ou áudio digital consiste na representação digital de uma onda sonora por meio de código binário.</a:t>
            </a:r>
          </a:p>
        </p:txBody>
      </p:sp>
      <p:pic>
        <p:nvPicPr>
          <p:cNvPr id="4" name="Imagem 3"/>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81000"/>
                    </a14:imgEffect>
                    <a14:imgEffect>
                      <a14:colorTemperature colorTemp="10854"/>
                    </a14:imgEffect>
                    <a14:imgEffect>
                      <a14:saturation sat="400000"/>
                    </a14:imgEffect>
                    <a14:imgEffect>
                      <a14:brightnessContrast bright="2000" contrast="-28000"/>
                    </a14:imgEffect>
                  </a14:imgLayer>
                </a14:imgProps>
              </a:ext>
            </a:extLst>
          </a:blip>
          <a:stretch>
            <a:fillRect/>
          </a:stretch>
        </p:blipFill>
        <p:spPr>
          <a:xfrm>
            <a:off x="0" y="3466882"/>
            <a:ext cx="12192000" cy="3391118"/>
          </a:xfrm>
          <a:prstGeom prst="rect">
            <a:avLst/>
          </a:prstGeom>
        </p:spPr>
      </p:pic>
      <p:sp>
        <p:nvSpPr>
          <p:cNvPr id="5" name="Botão de Ação: Avançar ou Próximo 4">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Botão de Ação: Ir para a Página Inicial 5">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Voltar ou Anterior 6">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Botão de Ação: Obter Informações 7">
            <a:hlinkClick r:id="rId4" action="ppaction://hlinksldjump" highlightClick="1"/>
          </p:cNvPr>
          <p:cNvSpPr/>
          <p:nvPr/>
        </p:nvSpPr>
        <p:spPr>
          <a:xfrm>
            <a:off x="11255226" y="6532925"/>
            <a:ext cx="246077" cy="232795"/>
          </a:xfrm>
          <a:prstGeom prst="actionButtonInformation">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097930823"/>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solidFill>
                  <a:srgbClr val="DB695F"/>
                </a:solidFill>
              </a:rPr>
              <a:t>Analógico vrs Digital </a:t>
            </a:r>
          </a:p>
        </p:txBody>
      </p:sp>
      <p:sp>
        <p:nvSpPr>
          <p:cNvPr id="3" name="Espaço Reservado para Conteúdo 2"/>
          <p:cNvSpPr>
            <a:spLocks noGrp="1"/>
          </p:cNvSpPr>
          <p:nvPr>
            <p:ph idx="1"/>
          </p:nvPr>
        </p:nvSpPr>
        <p:spPr>
          <a:xfrm>
            <a:off x="1012096" y="2322095"/>
            <a:ext cx="9720071" cy="4023360"/>
          </a:xfrm>
        </p:spPr>
        <p:txBody>
          <a:bodyPr>
            <a:normAutofit/>
          </a:bodyPr>
          <a:lstStyle/>
          <a:p>
            <a:r>
              <a:rPr lang="pt-PT" dirty="0"/>
              <a:t>No som Analógico, </a:t>
            </a:r>
            <a:r>
              <a:rPr lang="pt-PT" dirty="0" smtClean="0"/>
              <a:t>ouvem-se </a:t>
            </a:r>
            <a:r>
              <a:rPr lang="pt-PT" dirty="0"/>
              <a:t>todos os sons de forma integral. Praticamente todas as frequências são mantidas durante a gravação, não há cortes de frequências</a:t>
            </a:r>
            <a:r>
              <a:rPr lang="pt-PT" dirty="0" smtClean="0"/>
              <a:t>.</a:t>
            </a:r>
          </a:p>
          <a:p>
            <a:endParaRPr lang="pt-PT" dirty="0"/>
          </a:p>
          <a:p>
            <a:r>
              <a:rPr lang="pt-PT" dirty="0" smtClean="0"/>
              <a:t>No </a:t>
            </a:r>
            <a:r>
              <a:rPr lang="pt-PT" dirty="0"/>
              <a:t>som Digital, o som gravado no sistema digital é transformado em dados de 0 e 1, as informações gravadas a partir de instrumentos e vozes não “cabem” em um CD, já que se toda a informação de um som analógico fosse colocada em um CD, as músicas seriam muito longas.</a:t>
            </a:r>
          </a:p>
        </p:txBody>
      </p:sp>
      <p:sp>
        <p:nvSpPr>
          <p:cNvPr id="4" name="Botão de Ação: Avançar ou Próximo 3">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Botão de Ação: Ir para a Página Inicial 4">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Botão de Ação: Voltar ou Anterior 5">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Obter Informações 6">
            <a:hlinkClick r:id="rId2" action="ppaction://hlinksldjump" highlightClick="1"/>
          </p:cNvPr>
          <p:cNvSpPr/>
          <p:nvPr/>
        </p:nvSpPr>
        <p:spPr>
          <a:xfrm>
            <a:off x="11255226" y="6532925"/>
            <a:ext cx="246077" cy="232795"/>
          </a:xfrm>
          <a:prstGeom prst="actionButtonInformation">
            <a:avLst/>
          </a:prstGeom>
          <a:solidFill>
            <a:schemeClr val="bg1"/>
          </a:solidFill>
          <a:ln>
            <a:solidFill>
              <a:srgbClr val="9CBE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4712938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8034" y="585216"/>
            <a:ext cx="9720072" cy="1499616"/>
          </a:xfrm>
        </p:spPr>
        <p:txBody>
          <a:bodyPr/>
          <a:lstStyle/>
          <a:p>
            <a:r>
              <a:rPr lang="pt-PT" dirty="0"/>
              <a:t>Vantagens e desvantagens</a:t>
            </a:r>
          </a:p>
        </p:txBody>
      </p:sp>
      <p:graphicFrame>
        <p:nvGraphicFramePr>
          <p:cNvPr id="8" name="Marcador de Posição de Conteúdo 7"/>
          <p:cNvGraphicFramePr>
            <a:graphicFrameLocks noGrp="1"/>
          </p:cNvGraphicFramePr>
          <p:nvPr>
            <p:ph idx="1"/>
            <p:extLst>
              <p:ext uri="{D42A27DB-BD31-4B8C-83A1-F6EECF244321}">
                <p14:modId xmlns:p14="http://schemas.microsoft.com/office/powerpoint/2010/main" val="864730384"/>
              </p:ext>
            </p:extLst>
          </p:nvPr>
        </p:nvGraphicFramePr>
        <p:xfrm>
          <a:off x="1931383" y="2249906"/>
          <a:ext cx="8127017" cy="3939455"/>
        </p:xfrm>
        <a:graphic>
          <a:graphicData uri="http://schemas.openxmlformats.org/drawingml/2006/table">
            <a:tbl>
              <a:tblPr firstCol="1" bandRow="1" bandCol="1">
                <a:tableStyleId>{72833802-FEF1-4C79-8D5D-14CF1EAF98D9}</a:tableStyleId>
              </a:tblPr>
              <a:tblGrid>
                <a:gridCol w="3786331"/>
                <a:gridCol w="4340686"/>
              </a:tblGrid>
              <a:tr h="577515">
                <a:tc>
                  <a:txBody>
                    <a:bodyPr/>
                    <a:lstStyle/>
                    <a:p>
                      <a:pPr algn="ctr"/>
                      <a:r>
                        <a:rPr lang="pt-PT" sz="2400" dirty="0" smtClean="0">
                          <a:solidFill>
                            <a:srgbClr val="9CBEBD"/>
                          </a:solidFill>
                        </a:rPr>
                        <a:t>Som Analógico</a:t>
                      </a:r>
                      <a:endParaRPr lang="pt-PT" sz="2400" dirty="0">
                        <a:solidFill>
                          <a:srgbClr val="9CBEBD"/>
                        </a:solidFill>
                      </a:endParaRPr>
                    </a:p>
                  </a:txBody>
                  <a:tcPr/>
                </a:tc>
                <a:tc>
                  <a:txBody>
                    <a:bodyPr/>
                    <a:lstStyle/>
                    <a:p>
                      <a:pPr marL="0" algn="ctr" defTabSz="914400" rtl="0" eaLnBrk="1" latinLnBrk="0" hangingPunct="1"/>
                      <a:r>
                        <a:rPr lang="pt-PT" sz="2400" b="1" kern="1200" dirty="0" smtClean="0">
                          <a:solidFill>
                            <a:srgbClr val="9CBEBD"/>
                          </a:solidFill>
                          <a:latin typeface="+mn-lt"/>
                          <a:ea typeface="+mn-ea"/>
                          <a:cs typeface="+mn-cs"/>
                        </a:rPr>
                        <a:t>Som digital</a:t>
                      </a:r>
                      <a:endParaRPr lang="pt-PT" sz="2400" b="1" kern="1200" dirty="0">
                        <a:solidFill>
                          <a:srgbClr val="9CBEBD"/>
                        </a:solidFill>
                        <a:latin typeface="+mn-lt"/>
                        <a:ea typeface="+mn-ea"/>
                        <a:cs typeface="+mn-cs"/>
                      </a:endParaRPr>
                    </a:p>
                  </a:txBody>
                  <a:tcPr/>
                </a:tc>
              </a:tr>
              <a:tr h="1685288">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PT" sz="1400" b="1" kern="1200" dirty="0" smtClean="0">
                        <a:solidFill>
                          <a:schemeClr val="tx1"/>
                        </a:solidFill>
                        <a:latin typeface="+mn-lt"/>
                        <a:ea typeface="+mn-ea"/>
                        <a:cs typeface="+mn-cs"/>
                      </a:endParaRPr>
                    </a:p>
                  </a:txBody>
                  <a:tcPr/>
                </a:tc>
                <a:tc>
                  <a:txBody>
                    <a:bodyPr/>
                    <a:lstStyle/>
                    <a:p>
                      <a:endParaRPr lang="pt-PT" dirty="0"/>
                    </a:p>
                  </a:txBody>
                  <a:tcPr/>
                </a:tc>
              </a:tr>
              <a:tr h="1676652">
                <a:tc>
                  <a:txBody>
                    <a:bodyPr/>
                    <a:lstStyle/>
                    <a:p>
                      <a:endParaRPr lang="pt-PT" dirty="0"/>
                    </a:p>
                  </a:txBody>
                  <a:tcPr/>
                </a:tc>
                <a:tc>
                  <a:txBody>
                    <a:bodyPr/>
                    <a:lstStyle/>
                    <a:p>
                      <a:endParaRPr lang="pt-PT" dirty="0"/>
                    </a:p>
                  </a:txBody>
                  <a:tcPr/>
                </a:tc>
              </a:tr>
            </a:tbl>
          </a:graphicData>
        </a:graphic>
      </p:graphicFrame>
      <p:sp>
        <p:nvSpPr>
          <p:cNvPr id="4" name="Botão de Ação: Avançar ou Próximo 3">
            <a:hlinkClick r:id="" action="ppaction://hlinkshowjump?jump=nextslide" highlightClick="1"/>
          </p:cNvPr>
          <p:cNvSpPr/>
          <p:nvPr/>
        </p:nvSpPr>
        <p:spPr>
          <a:xfrm>
            <a:off x="11887199" y="6532926"/>
            <a:ext cx="246077" cy="232796"/>
          </a:xfrm>
          <a:prstGeom prst="actionButtonForwardNext">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Botão de Ação: Ir para a Página Inicial 4">
            <a:hlinkClick r:id="" action="ppaction://hlinkshowjump?jump=firstslide" highlightClick="1"/>
          </p:cNvPr>
          <p:cNvSpPr/>
          <p:nvPr/>
        </p:nvSpPr>
        <p:spPr>
          <a:xfrm>
            <a:off x="11560028" y="6532926"/>
            <a:ext cx="246077" cy="232795"/>
          </a:xfrm>
          <a:prstGeom prst="actionButtonHome">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Botão de Ação: Voltar ou Anterior 5">
            <a:hlinkClick r:id="" action="ppaction://hlinkshowjump?jump=previousslide" highlightClick="1"/>
          </p:cNvPr>
          <p:cNvSpPr/>
          <p:nvPr/>
        </p:nvSpPr>
        <p:spPr>
          <a:xfrm>
            <a:off x="10938574" y="6532925"/>
            <a:ext cx="246077" cy="232795"/>
          </a:xfrm>
          <a:prstGeom prst="actionButtonBackPrevious">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Botão de Ação: Obter Informações 6">
            <a:hlinkClick r:id="rId2" action="ppaction://hlinksldjump" highlightClick="1"/>
          </p:cNvPr>
          <p:cNvSpPr/>
          <p:nvPr/>
        </p:nvSpPr>
        <p:spPr>
          <a:xfrm>
            <a:off x="11255226" y="6532925"/>
            <a:ext cx="246077" cy="232795"/>
          </a:xfrm>
          <a:prstGeom prst="actionButtonInformation">
            <a:avLst/>
          </a:prstGeom>
          <a:solidFill>
            <a:schemeClr val="bg1"/>
          </a:solidFill>
          <a:ln>
            <a:solidFill>
              <a:srgbClr val="DB69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2" name="Marcador de Posição de Conteúdo 7"/>
          <p:cNvGraphicFramePr>
            <a:graphicFrameLocks/>
          </p:cNvGraphicFramePr>
          <p:nvPr>
            <p:extLst>
              <p:ext uri="{D42A27DB-BD31-4B8C-83A1-F6EECF244321}">
                <p14:modId xmlns:p14="http://schemas.microsoft.com/office/powerpoint/2010/main" val="753363830"/>
              </p:ext>
            </p:extLst>
          </p:nvPr>
        </p:nvGraphicFramePr>
        <p:xfrm>
          <a:off x="1118936" y="2827421"/>
          <a:ext cx="806963" cy="3351000"/>
        </p:xfrm>
        <a:graphic>
          <a:graphicData uri="http://schemas.openxmlformats.org/drawingml/2006/table">
            <a:tbl>
              <a:tblPr firstCol="1" bandRow="1" bandCol="1">
                <a:tableStyleId>{72833802-FEF1-4C79-8D5D-14CF1EAF98D9}</a:tableStyleId>
              </a:tblPr>
              <a:tblGrid>
                <a:gridCol w="806963"/>
              </a:tblGrid>
              <a:tr h="1684421">
                <a:tc>
                  <a:txBody>
                    <a:bodyPr/>
                    <a:lstStyle/>
                    <a:p>
                      <a:pPr algn="ctr"/>
                      <a:endParaRPr lang="pt-PT" sz="2400" dirty="0">
                        <a:solidFill>
                          <a:srgbClr val="9CBEBD"/>
                        </a:solidFill>
                      </a:endParaRPr>
                    </a:p>
                  </a:txBody>
                  <a:tcPr/>
                </a:tc>
              </a:tr>
              <a:tr h="1666579">
                <a:tc>
                  <a:txBody>
                    <a:bodyPr/>
                    <a:lstStyle/>
                    <a:p>
                      <a:endParaRPr lang="pt-PT" dirty="0"/>
                    </a:p>
                  </a:txBody>
                  <a:tcPr/>
                </a:tc>
              </a:tr>
            </a:tbl>
          </a:graphicData>
        </a:graphic>
      </p:graphicFrame>
      <p:sp>
        <p:nvSpPr>
          <p:cNvPr id="13" name="CaixaDeTexto 12"/>
          <p:cNvSpPr txBox="1"/>
          <p:nvPr/>
        </p:nvSpPr>
        <p:spPr>
          <a:xfrm rot="16200000">
            <a:off x="732110" y="3367306"/>
            <a:ext cx="1576138" cy="400110"/>
          </a:xfrm>
          <a:prstGeom prst="rect">
            <a:avLst/>
          </a:prstGeom>
          <a:noFill/>
        </p:spPr>
        <p:txBody>
          <a:bodyPr wrap="square" rtlCol="0">
            <a:spAutoFit/>
          </a:bodyPr>
          <a:lstStyle/>
          <a:p>
            <a:r>
              <a:rPr lang="pt-PT" sz="2000" b="1" dirty="0">
                <a:solidFill>
                  <a:srgbClr val="9CBEBD"/>
                </a:solidFill>
              </a:rPr>
              <a:t>Vantagen</a:t>
            </a:r>
            <a:r>
              <a:rPr lang="pt-PT" sz="2000" b="1" dirty="0">
                <a:solidFill>
                  <a:srgbClr val="9CBEBD"/>
                </a:solidFill>
              </a:rPr>
              <a:t>s</a:t>
            </a:r>
            <a:endParaRPr lang="pt-PT" sz="2000" b="1" dirty="0">
              <a:solidFill>
                <a:srgbClr val="9CBEBD"/>
              </a:solidFill>
            </a:endParaRPr>
          </a:p>
        </p:txBody>
      </p:sp>
      <p:sp>
        <p:nvSpPr>
          <p:cNvPr id="14" name="CaixaDeTexto 13"/>
          <p:cNvSpPr txBox="1"/>
          <p:nvPr/>
        </p:nvSpPr>
        <p:spPr>
          <a:xfrm rot="16200000">
            <a:off x="680889" y="5127017"/>
            <a:ext cx="1702645" cy="400110"/>
          </a:xfrm>
          <a:prstGeom prst="rect">
            <a:avLst/>
          </a:prstGeom>
          <a:noFill/>
        </p:spPr>
        <p:txBody>
          <a:bodyPr wrap="square" rtlCol="0">
            <a:spAutoFit/>
          </a:bodyPr>
          <a:lstStyle/>
          <a:p>
            <a:r>
              <a:rPr lang="pt-PT" sz="2000" b="1" dirty="0" smtClean="0">
                <a:solidFill>
                  <a:srgbClr val="9CBEBD"/>
                </a:solidFill>
              </a:rPr>
              <a:t>Desvantagens</a:t>
            </a:r>
            <a:endParaRPr lang="pt-PT" sz="2000" b="1" dirty="0">
              <a:solidFill>
                <a:srgbClr val="9CBEBD"/>
              </a:solidFill>
            </a:endParaRPr>
          </a:p>
        </p:txBody>
      </p:sp>
      <p:sp>
        <p:nvSpPr>
          <p:cNvPr id="15" name="CaixaDeTexto 14"/>
          <p:cNvSpPr txBox="1"/>
          <p:nvPr/>
        </p:nvSpPr>
        <p:spPr>
          <a:xfrm>
            <a:off x="2057400" y="2947740"/>
            <a:ext cx="3657600" cy="1323439"/>
          </a:xfrm>
          <a:prstGeom prst="rect">
            <a:avLst/>
          </a:prstGeom>
          <a:noFill/>
        </p:spPr>
        <p:txBody>
          <a:bodyPr wrap="square" rtlCol="0">
            <a:spAutoFit/>
          </a:bodyPr>
          <a:lstStyle/>
          <a:p>
            <a:pPr marL="285750" indent="-285750" defTabSz="914400">
              <a:buFont typeface="Arial" panose="020B0604020202020204" pitchFamily="34" charset="0"/>
              <a:buChar char="•"/>
            </a:pPr>
            <a:r>
              <a:rPr lang="pt-PT" sz="1600" dirty="0"/>
              <a:t>F</a:t>
            </a:r>
            <a:r>
              <a:rPr lang="pt-PT" sz="1600" dirty="0" smtClean="0"/>
              <a:t>idelidade </a:t>
            </a:r>
            <a:r>
              <a:rPr lang="pt-PT" sz="1600" dirty="0"/>
              <a:t>com o som </a:t>
            </a:r>
            <a:r>
              <a:rPr lang="pt-PT" sz="1600" dirty="0" smtClean="0"/>
              <a:t>original (</a:t>
            </a:r>
            <a:r>
              <a:rPr lang="pt-PT" sz="1600" dirty="0"/>
              <a:t>Sendo totalmente analógico, representa </a:t>
            </a:r>
            <a:r>
              <a:rPr lang="pt-PT" sz="1600" dirty="0" err="1"/>
              <a:t>exatamente</a:t>
            </a:r>
            <a:r>
              <a:rPr lang="pt-PT" sz="1600" dirty="0"/>
              <a:t> como ele é</a:t>
            </a:r>
            <a:r>
              <a:rPr lang="pt-PT" sz="1600" dirty="0" smtClean="0"/>
              <a:t>.)</a:t>
            </a:r>
          </a:p>
          <a:p>
            <a:pPr marL="285750" indent="-285750" defTabSz="914400">
              <a:buFont typeface="Arial" panose="020B0604020202020204" pitchFamily="34" charset="0"/>
              <a:buChar char="•"/>
            </a:pPr>
            <a:r>
              <a:rPr lang="pt-PT" sz="1600" dirty="0"/>
              <a:t>C</a:t>
            </a:r>
            <a:r>
              <a:rPr lang="pt-PT" sz="1600" dirty="0" smtClean="0"/>
              <a:t>apta </a:t>
            </a:r>
            <a:r>
              <a:rPr lang="pt-PT" sz="1600" dirty="0"/>
              <a:t>e armazena todas as frequências</a:t>
            </a:r>
          </a:p>
        </p:txBody>
      </p:sp>
      <p:sp>
        <p:nvSpPr>
          <p:cNvPr id="16" name="CaixaDeTexto 15"/>
          <p:cNvSpPr txBox="1"/>
          <p:nvPr/>
        </p:nvSpPr>
        <p:spPr>
          <a:xfrm>
            <a:off x="5867400" y="2906089"/>
            <a:ext cx="3741821" cy="1569660"/>
          </a:xfrm>
          <a:prstGeom prst="rect">
            <a:avLst/>
          </a:prstGeom>
          <a:noFill/>
        </p:spPr>
        <p:txBody>
          <a:bodyPr wrap="square" rtlCol="0">
            <a:spAutoFit/>
          </a:bodyPr>
          <a:lstStyle/>
          <a:p>
            <a:pPr marL="285750" indent="-285750" defTabSz="914400">
              <a:buFont typeface="Arial" panose="020B0604020202020204" pitchFamily="34" charset="0"/>
              <a:buChar char="•"/>
            </a:pPr>
            <a:r>
              <a:rPr lang="pt-PT" sz="1600" dirty="0"/>
              <a:t>Ausência de ruídos</a:t>
            </a:r>
          </a:p>
          <a:p>
            <a:pPr marL="285750" indent="-285750" defTabSz="914400">
              <a:buFont typeface="Arial" panose="020B0604020202020204" pitchFamily="34" charset="0"/>
              <a:buChar char="•"/>
              <a:defRPr/>
            </a:pPr>
            <a:r>
              <a:rPr lang="pt-PT" sz="1600" dirty="0"/>
              <a:t>Possibilidade de duplicar o ficheiro sem perda de qualidade</a:t>
            </a:r>
          </a:p>
          <a:p>
            <a:pPr marL="285750" indent="-285750" defTabSz="914400">
              <a:buFont typeface="Arial" panose="020B0604020202020204" pitchFamily="34" charset="0"/>
              <a:buChar char="•"/>
              <a:defRPr/>
            </a:pPr>
            <a:r>
              <a:rPr lang="pt-PT" sz="1600" dirty="0"/>
              <a:t>Possibilidade de uma maior capacidade de armazenamento</a:t>
            </a:r>
          </a:p>
          <a:p>
            <a:pPr marL="285750" indent="-285750" defTabSz="914400">
              <a:buFont typeface="Arial" panose="020B0604020202020204" pitchFamily="34" charset="0"/>
              <a:buChar char="•"/>
              <a:defRPr/>
            </a:pPr>
            <a:r>
              <a:rPr lang="pt-PT" sz="1600" dirty="0"/>
              <a:t>Acesso fácil, rápido e eficaz</a:t>
            </a:r>
          </a:p>
        </p:txBody>
      </p:sp>
      <p:sp>
        <p:nvSpPr>
          <p:cNvPr id="17" name="CaixaDeTexto 16"/>
          <p:cNvSpPr txBox="1"/>
          <p:nvPr/>
        </p:nvSpPr>
        <p:spPr>
          <a:xfrm>
            <a:off x="2057400" y="4911573"/>
            <a:ext cx="3657600" cy="830997"/>
          </a:xfrm>
          <a:prstGeom prst="rect">
            <a:avLst/>
          </a:prstGeom>
          <a:noFill/>
        </p:spPr>
        <p:txBody>
          <a:bodyPr wrap="square" rtlCol="0">
            <a:spAutoFit/>
          </a:bodyPr>
          <a:lstStyle/>
          <a:p>
            <a:pPr marL="285750" indent="-285750" defTabSz="914400">
              <a:buFont typeface="Arial" panose="020B0604020202020204" pitchFamily="34" charset="0"/>
              <a:buChar char="•"/>
            </a:pPr>
            <a:r>
              <a:rPr lang="pt-PT" sz="1600" dirty="0"/>
              <a:t>É sensível a pó, vibração, campo </a:t>
            </a:r>
            <a:r>
              <a:rPr lang="pt-PT" sz="1600" dirty="0" err="1"/>
              <a:t>eletromagnético</a:t>
            </a:r>
            <a:r>
              <a:rPr lang="pt-PT" sz="1600" dirty="0"/>
              <a:t>, ruído da rede </a:t>
            </a:r>
            <a:r>
              <a:rPr lang="pt-PT" sz="1600" dirty="0" err="1" smtClean="0"/>
              <a:t>elétrica</a:t>
            </a:r>
            <a:r>
              <a:rPr lang="pt-PT" sz="1600" dirty="0" smtClean="0"/>
              <a:t> e a desgaste.</a:t>
            </a:r>
            <a:endParaRPr lang="pt-PT" sz="1600" dirty="0"/>
          </a:p>
        </p:txBody>
      </p:sp>
      <p:sp>
        <p:nvSpPr>
          <p:cNvPr id="18" name="CaixaDeTexto 17"/>
          <p:cNvSpPr txBox="1"/>
          <p:nvPr/>
        </p:nvSpPr>
        <p:spPr>
          <a:xfrm>
            <a:off x="5831304" y="4604813"/>
            <a:ext cx="4080711" cy="1477328"/>
          </a:xfrm>
          <a:prstGeom prst="rect">
            <a:avLst/>
          </a:prstGeom>
          <a:noFill/>
        </p:spPr>
        <p:txBody>
          <a:bodyPr wrap="square" rtlCol="0">
            <a:spAutoFit/>
          </a:bodyPr>
          <a:lstStyle/>
          <a:p>
            <a:pPr marL="285750" indent="-285750" defTabSz="914400">
              <a:buFont typeface="Arial" panose="020B0604020202020204" pitchFamily="34" charset="0"/>
              <a:buChar char="•"/>
            </a:pPr>
            <a:r>
              <a:rPr lang="pt-PT" sz="1500" dirty="0"/>
              <a:t>P</a:t>
            </a:r>
            <a:r>
              <a:rPr lang="pt-PT" sz="1500" dirty="0" smtClean="0"/>
              <a:t>recisa </a:t>
            </a:r>
            <a:r>
              <a:rPr lang="pt-PT" sz="1500" dirty="0"/>
              <a:t>de uma grande taxa de amostragem para não haver perda de informação. </a:t>
            </a:r>
            <a:endParaRPr lang="pt-PT" sz="1500" dirty="0" smtClean="0"/>
          </a:p>
          <a:p>
            <a:pPr marL="285750" indent="-285750" defTabSz="914400">
              <a:buFont typeface="Arial" panose="020B0604020202020204" pitchFamily="34" charset="0"/>
              <a:buChar char="•"/>
            </a:pPr>
            <a:r>
              <a:rPr lang="pt-PT" sz="1500" dirty="0"/>
              <a:t>O som produzido depende da placa ou do </a:t>
            </a:r>
            <a:r>
              <a:rPr lang="pt-PT" sz="1500" dirty="0" smtClean="0"/>
              <a:t>teclado.</a:t>
            </a:r>
          </a:p>
          <a:p>
            <a:pPr marL="285750" indent="-285750" defTabSz="914400">
              <a:buFont typeface="Arial" panose="020B0604020202020204" pitchFamily="34" charset="0"/>
              <a:buChar char="•"/>
            </a:pPr>
            <a:r>
              <a:rPr lang="pt-PT" sz="1500" dirty="0" smtClean="0"/>
              <a:t>Não </a:t>
            </a:r>
            <a:r>
              <a:rPr lang="pt-PT" sz="1500" dirty="0"/>
              <a:t>se pode introduzir novos instrumentos nem sinais sonoros ao som original</a:t>
            </a:r>
            <a:endParaRPr lang="pt-PT" sz="1500" dirty="0"/>
          </a:p>
        </p:txBody>
      </p:sp>
    </p:spTree>
    <p:extLst>
      <p:ext uri="{BB962C8B-B14F-4D97-AF65-F5344CB8AC3E}">
        <p14:creationId xmlns:p14="http://schemas.microsoft.com/office/powerpoint/2010/main" val="304006160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523</TotalTime>
  <Words>1447</Words>
  <Application>Microsoft Office PowerPoint</Application>
  <PresentationFormat>Personalizados</PresentationFormat>
  <Paragraphs>131</Paragraphs>
  <Slides>22</Slides>
  <Notes>0</Notes>
  <HiddenSlides>0</HiddenSlides>
  <MMClips>0</MMClips>
  <ScaleCrop>false</ScaleCrop>
  <HeadingPairs>
    <vt:vector size="4" baseType="variant">
      <vt:variant>
        <vt:lpstr>Tema</vt:lpstr>
      </vt:variant>
      <vt:variant>
        <vt:i4>1</vt:i4>
      </vt:variant>
      <vt:variant>
        <vt:lpstr>Títulos dos diapositivos</vt:lpstr>
      </vt:variant>
      <vt:variant>
        <vt:i4>22</vt:i4>
      </vt:variant>
    </vt:vector>
  </HeadingPairs>
  <TitlesOfParts>
    <vt:vector size="23" baseType="lpstr">
      <vt:lpstr>Integral</vt:lpstr>
      <vt:lpstr>Edição de Som </vt:lpstr>
      <vt:lpstr>APRESENTAÇÃO</vt:lpstr>
      <vt:lpstr>ÍNDICE</vt:lpstr>
      <vt:lpstr>Introdução</vt:lpstr>
      <vt:lpstr>O que é o som?</vt:lpstr>
      <vt:lpstr>Os conceitos de som analógico</vt:lpstr>
      <vt:lpstr>Os conceitos de Som digital</vt:lpstr>
      <vt:lpstr>Analógico vrs Digital </vt:lpstr>
      <vt:lpstr>Vantagens e desvantagens</vt:lpstr>
      <vt:lpstr>Dispositivos de armazenamento de som digital</vt:lpstr>
      <vt:lpstr>Principais formatos de áudio e os codecs</vt:lpstr>
      <vt:lpstr>Principais formatos de áudio e os codecs</vt:lpstr>
      <vt:lpstr>Principais formatos de áudio e os codecs</vt:lpstr>
      <vt:lpstr>Principais formatos de áudio e os codecs</vt:lpstr>
      <vt:lpstr>Principais formatos de áudio e os codecs</vt:lpstr>
      <vt:lpstr>Conceitos de WMA, MP3, Wav e outros</vt:lpstr>
      <vt:lpstr>Conceitos de WMA, MP3, Wav e outros</vt:lpstr>
      <vt:lpstr>Conceitos de WMA, MP3, Wav e outros</vt:lpstr>
      <vt:lpstr>Software de edição de som (Exemplos)</vt:lpstr>
      <vt:lpstr>Principais características de uma placa de som</vt:lpstr>
      <vt:lpstr>Conclusão</vt:lpstr>
      <vt:lpstr>WEBGRAFIA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Edição de Som</dc:title>
  <dc:creator>Raquel Lobo</dc:creator>
  <cp:lastModifiedBy>Aluno</cp:lastModifiedBy>
  <cp:revision>36</cp:revision>
  <dcterms:created xsi:type="dcterms:W3CDTF">2016-10-13T13:49:30Z</dcterms:created>
  <dcterms:modified xsi:type="dcterms:W3CDTF">2016-10-19T09:00:14Z</dcterms:modified>
</cp:coreProperties>
</file>